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35"/>
  </p:notesMasterIdLst>
  <p:handoutMasterIdLst>
    <p:handoutMasterId r:id="rId36"/>
  </p:handoutMasterIdLst>
  <p:sldIdLst>
    <p:sldId id="256" r:id="rId6"/>
    <p:sldId id="260" r:id="rId7"/>
    <p:sldId id="257" r:id="rId8"/>
    <p:sldId id="294" r:id="rId9"/>
    <p:sldId id="295" r:id="rId10"/>
    <p:sldId id="263" r:id="rId11"/>
    <p:sldId id="262" r:id="rId12"/>
    <p:sldId id="265" r:id="rId13"/>
    <p:sldId id="266" r:id="rId14"/>
    <p:sldId id="258" r:id="rId15"/>
    <p:sldId id="296" r:id="rId16"/>
    <p:sldId id="300" r:id="rId17"/>
    <p:sldId id="301" r:id="rId18"/>
    <p:sldId id="298" r:id="rId19"/>
    <p:sldId id="299" r:id="rId20"/>
    <p:sldId id="302" r:id="rId21"/>
    <p:sldId id="303" r:id="rId22"/>
    <p:sldId id="304" r:id="rId23"/>
    <p:sldId id="268" r:id="rId24"/>
    <p:sldId id="270" r:id="rId25"/>
    <p:sldId id="272" r:id="rId26"/>
    <p:sldId id="273" r:id="rId27"/>
    <p:sldId id="259" r:id="rId28"/>
    <p:sldId id="305" r:id="rId29"/>
    <p:sldId id="306" r:id="rId30"/>
    <p:sldId id="307" r:id="rId31"/>
    <p:sldId id="308" r:id="rId32"/>
    <p:sldId id="309" r:id="rId33"/>
    <p:sldId id="310" r:id="rId3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6AB71FD-CE20-DE42-A258-F64D9AE191FC}">
          <p14:sldIdLst>
            <p14:sldId id="256"/>
            <p14:sldId id="260"/>
          </p14:sldIdLst>
        </p14:section>
        <p14:section name="Pre-Defined Sparsity" id="{7CCA778A-2EC9-B648-8302-FE329EDFA75D}">
          <p14:sldIdLst>
            <p14:sldId id="257"/>
            <p14:sldId id="294"/>
            <p14:sldId id="295"/>
            <p14:sldId id="263"/>
            <p14:sldId id="262"/>
            <p14:sldId id="265"/>
            <p14:sldId id="266"/>
          </p14:sldIdLst>
        </p14:section>
        <p14:section name="Analysis and Applications" id="{E2FC8422-88F9-6844-BA8C-B13942E464AF}">
          <p14:sldIdLst>
            <p14:sldId id="258"/>
            <p14:sldId id="296"/>
            <p14:sldId id="300"/>
            <p14:sldId id="301"/>
            <p14:sldId id="298"/>
            <p14:sldId id="299"/>
            <p14:sldId id="302"/>
            <p14:sldId id="303"/>
            <p14:sldId id="304"/>
            <p14:sldId id="268"/>
            <p14:sldId id="270"/>
            <p14:sldId id="272"/>
            <p14:sldId id="273"/>
          </p14:sldIdLst>
        </p14:section>
        <p14:section name="Model Search" id="{0607C3E1-8F23-8C42-9DCC-0BD9D515FC40}">
          <p14:sldIdLst>
            <p14:sldId id="259"/>
            <p14:sldId id="305"/>
            <p14:sldId id="306"/>
            <p14:sldId id="307"/>
            <p14:sldId id="308"/>
            <p14:sldId id="309"/>
          </p14:sldIdLst>
        </p14:section>
        <p14:section name="Conclusion" id="{991E7B15-7FB7-E74C-A7A4-2533E28D48E5}">
          <p14:sldIdLst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7"/>
    <p:restoredTop sz="94382"/>
  </p:normalViewPr>
  <p:slideViewPr>
    <p:cSldViewPr snapToGrid="0" snapToObjects="1">
      <p:cViewPr varScale="1">
        <p:scale>
          <a:sx n="112" d="100"/>
          <a:sy n="112" d="100"/>
        </p:scale>
        <p:origin x="4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8" d="100"/>
          <a:sy n="128" d="100"/>
        </p:scale>
        <p:origin x="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679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AE706-A450-2D4F-8280-91BD625F318E}" type="datetimeFigureOut">
              <a:rPr lang="en-US" smtClean="0"/>
              <a:t>12/30/19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BD4F3-CA6E-FD43-8A8E-DC17497DE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52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research plans to empower entities to use deep learning cheaply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D441FB-A7F2-C74B-A866-B54AF7D33D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370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 is also the number of MACs </a:t>
            </a:r>
            <a:r>
              <a:rPr lang="en-US" dirty="0" err="1"/>
              <a:t>i</a:t>
            </a:r>
            <a:r>
              <a:rPr lang="en-US" dirty="0"/>
              <a:t> need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BD4F3-CA6E-FD43-8A8E-DC17497DE2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47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D441FB-A7F2-C74B-A866-B54AF7D33D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8084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worst case analysis - effective batch size is like 1 since I do UP after every BP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D441FB-A7F2-C74B-A866-B54AF7D33D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093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</a:t>
            </a:r>
            <a:r>
              <a:rPr lang="en-US" dirty="0" err="1"/>
              <a:t>wc</a:t>
            </a:r>
            <a:r>
              <a:rPr lang="en-US" dirty="0"/>
              <a:t> left on scale – performance will need to be sacrificed for hard constraints like complexity cannot be beyond some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D48F90-1956-CD47-8D3E-E49BCD6900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770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doing both sets of hyperparameters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D48F90-1956-CD47-8D3E-E49BCD6900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140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Bayesian optimization blows up if we don’t do stages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BD4F3-CA6E-FD43-8A8E-DC17497DE2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4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441FB-A7F2-C74B-A866-B54AF7D33D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89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from some works which removes </a:t>
            </a:r>
            <a:r>
              <a:rPr lang="en-US" dirty="0" err="1"/>
              <a:t>wts</a:t>
            </a:r>
            <a:r>
              <a:rPr lang="en-US" dirty="0"/>
              <a:t> later</a:t>
            </a:r>
          </a:p>
          <a:p>
            <a:r>
              <a:rPr lang="en-US" dirty="0"/>
              <a:t>different from dropout - train many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BD4F3-CA6E-FD43-8A8E-DC17497DE2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31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D441FB-A7F2-C74B-A866-B54AF7D33D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212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1585CF-25A8-1348-8349-E4DBA42F60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8613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D441FB-A7F2-C74B-A866-B54AF7D33D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885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BD4F3-CA6E-FD43-8A8E-DC17497DE2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54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D441FB-A7F2-C74B-A866-B54AF7D33D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55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don’t just have a small network. remember large sparse is better than small dense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DBD4F3-CA6E-FD43-8A8E-DC17497DE2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5453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51977-A6C5-C648-BAFC-A767A5A7E1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A01AD2-2B93-494D-81E5-628C3B9FD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05007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6EEA0-3798-5844-9CF5-598CB03C0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D77003-3F0A-1B45-A745-2018C7A45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3E65C-0737-5C45-BC40-C023CE0B1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146E8-CEFD-224B-80AF-D4829A1D5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0ED34-CAD6-DD48-B443-2F72A5790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88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E3DDC9-A6E3-F346-9660-E8575DDE36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43B320-FEBB-5244-98CA-91231D660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0214C-F3EC-7C49-BE47-5289308FC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8B9DB-2208-434B-B1A9-4E8C5C1F9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1225F-5B29-0A4F-9979-11C6C0F4A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60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51977-A6C5-C648-BAFC-A767A5A7E1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A01AD2-2B93-494D-81E5-628C3B9FD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23151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A5C7-5409-2644-A0DA-53906A85A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B0FD8-7308-494E-A2CC-7D342E3C2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3DAAD-FEF9-0546-B69B-71749FEE19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7C34F-0C70-5348-83C4-4B85F0DC1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EF7B2-91C2-C349-B2DA-6BFDB961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F425A-6756-1242-9EBB-644B82B3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76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B4F44-A397-D746-A672-EDDD4243D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0DC45-299D-F548-802C-EF895A6FD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20086-597E-3942-974C-BEA67AD41F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5FE80-E56A-944B-8F56-A2AA9E137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641BB-8AA5-5C4F-8D56-B706C9273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F425A-6756-1242-9EBB-644B82B3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00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523BE-EE27-1B49-BABB-979B102CF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ECBA1-C8BB-C04D-99BB-209F0FABCF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13CE0-8EAF-094E-94E3-35DE79B74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27FA2-DC42-0743-B516-57058C3B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3472E-5F73-C84E-A49C-17E8EB9B0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EEB98-4154-B54F-9501-6632B467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F425A-6756-1242-9EBB-644B82B3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06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5479A-FBAD-E642-BC2F-C5DE27AB7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A1D03-5E2F-CC4D-BE84-F9FA8F907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06732-804C-9D46-8566-9999CBFE9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144219-639D-C34D-B21B-1B5688841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FC62DC-B008-7D49-A6A4-A761D56ABA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AF2CC-E99A-1F42-8D77-8F199FD6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6C5936-B66E-3744-B9D7-E88CA4829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AD73A9-2503-7045-90E9-7BD0AE286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F425A-6756-1242-9EBB-644B82B3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108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85DD-5FBA-7D4E-9828-750A49C9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0917E6-FBB3-A34A-AAC9-889919B6FB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211D07-F6BA-3B47-91A3-E1AD2366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E26081-10D2-8F46-A100-070A25371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F425A-6756-1242-9EBB-644B82B3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946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B329FD-0E52-5A45-ABC2-29872E71E3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3D07E2-9EC8-F54E-BC29-EE0273C6E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B36B1-E4ED-EB4D-BB98-7CAB3724F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F425A-6756-1242-9EBB-644B82B3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54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0A898-5B0F-AA47-BDC5-BC5157DC1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4468F-2E2B-844A-9380-668359DD7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A03B3-3550-A44C-A28D-60D4945B7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1055A-8BF7-A341-A303-A7520C039E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8F9A6-9DA6-F346-8F57-E1F0BEBCF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91D20D-EC78-B145-AD14-837C47EB9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F425A-6756-1242-9EBB-644B82B3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09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A5C7-5409-2644-A0DA-53906A85A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B0FD8-7308-494E-A2CC-7D342E3C2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3DAAD-FEF9-0546-B69B-71749FEE1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7C34F-0C70-5348-83C4-4B85F0DC1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EF7B2-91C2-C349-B2DA-6BFDB961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864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9F3DC-8C53-D342-9A05-F9452233E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A23625-A640-194B-91C7-FC80F4C74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06E2E7-7DDF-B444-BDCA-DE3F08625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2CAB4-1380-534B-9B38-4C15E9D24F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3D311-1C9C-E547-80D9-E4A7627C4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C3BD2-7E42-6144-87D0-95503DD5A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F425A-6756-1242-9EBB-644B82B3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897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6EEA0-3798-5844-9CF5-598CB03C0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D77003-3F0A-1B45-A745-2018C7A45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3E65C-0737-5C45-BC40-C023CE0B15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146E8-CEFD-224B-80AF-D4829A1D5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0ED34-CAD6-DD48-B443-2F72A5790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F425A-6756-1242-9EBB-644B82B3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756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E3DDC9-A6E3-F346-9660-E8575DDE36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43B320-FEBB-5244-98CA-91231D660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0214C-F3EC-7C49-BE47-5289308FC6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8B9DB-2208-434B-B1A9-4E8C5C1F9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1225F-5B29-0A4F-9979-11C6C0F4A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F425A-6756-1242-9EBB-644B82B3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29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780FB-C879-C943-B874-704AA37F5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5921E-6222-6C40-BC60-998E5B286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F6C74-2C1F-F94B-8BD7-C9EE35B46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F0FB9-16F5-384A-AE25-443BA8A6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A3208-A10E-2E4B-832C-6E3E6EBD2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0A70-9F85-814B-B4CE-57F517091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709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E87E8-84D4-DD45-A946-8BF3EEB1B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31E5D-1857-9947-A3BB-E13688325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4C83-72C5-3245-B427-D934CF82F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3134F-0CD8-F745-8D81-6160B3F6E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C57A1-1CA8-5645-A41D-A62C39621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0A70-9F85-814B-B4CE-57F517091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59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D3A7-8C8F-D746-B2E7-A4F86198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1881D-DB28-044E-8ACC-11C4FF175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6052E-310D-194B-96C5-1DC15C0FC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B1283-96DE-AB42-8FB2-5AAF9612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6189D-51E1-6D4F-8E43-0992DA4FA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0A70-9F85-814B-B4CE-57F517091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045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F329-17C7-134F-9206-54F4EEBA3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EA87B-2B40-734E-BE35-3D3759F51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DA2B4-50FF-914D-B7BB-2FF06D157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25B50-0EB3-F340-8453-CCF696DE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78916-82AF-FE48-BA74-A9C279A5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749FA-74F5-B847-A186-38ACB2E32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0A70-9F85-814B-B4CE-57F517091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958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19F4F-E934-6545-8445-00CF44732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0F25B-4C9C-C245-9653-89E4F1D10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E75336-CEF4-E14F-9345-3894F872C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E6ADA-540B-9446-B07A-2D6C1E4C16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7C7142-B66D-2642-BB54-7478D52FB4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12BA43-957E-8B4A-B377-7D8D5D32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4EEC5A-3000-484B-9D7B-836F42BB7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A2FC0B-E393-4946-B68B-05DC06C80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0A70-9F85-814B-B4CE-57F517091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466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AA1A0-9C1C-0A42-8CD6-7554B0C8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92808-F955-D949-9470-840BB66B4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6B805-1F3D-634C-9CAB-2B271D379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F1BFA-6A85-7348-9FD9-FED651389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0A70-9F85-814B-B4CE-57F517091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728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273366-C376-D14C-9B12-577A46CD1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32CFF-C154-5746-937A-426EAC9F4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3C033-9CB3-CC46-A0D0-DD7043C7D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0A70-9F85-814B-B4CE-57F517091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64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B4F44-A397-D746-A672-EDDD4243D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0DC45-299D-F548-802C-EF895A6FD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20086-597E-3942-974C-BEA67AD41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5FE80-E56A-944B-8F56-A2AA9E137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641BB-8AA5-5C4F-8D56-B706C9273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528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560F4-1004-704F-9D32-7E424DBC9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3E6EC-5C6F-A841-B4C3-0C486EBFF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B698F5-DBD8-6D44-BAA7-DC1964689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3E8E2F-5552-4E47-965B-CFCE5A46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539D5-346E-B144-840D-5F095E9A0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5CB44B-F3D9-9B46-8614-4DC83E469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0A70-9F85-814B-B4CE-57F517091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984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AA809-8583-DA43-8E05-A709B759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C2F5F3-ABB7-CE48-A3CE-46D2FA79A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7AAB2-6F7E-3145-9492-F50EB6A94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480CD2-F8FB-3341-B662-DE953F58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67AF1-4E1B-8746-9A22-FA2AC8AE8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66945-8E7A-E345-9183-40239492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0A70-9F85-814B-B4CE-57F517091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839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9E09C-7772-2B4E-B83A-9AB6C71F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B3EA82-27F6-D64C-A1E3-5680E8F1A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0E691-D1BC-7F4C-B3EB-BE756079A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5B182-6529-DC43-8428-9BF3014C2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58873-44F9-8944-8CA0-030D33C33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0A70-9F85-814B-B4CE-57F517091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940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109CE0-86C1-4243-A049-72C2936A0F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0B4F3-0242-734F-A2F2-408215EFD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35981-8AE9-C543-ACAA-7EF67748F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17257-A8F2-E947-8432-8940573C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53012-78F2-4C40-8D68-110B89CF4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0A70-9F85-814B-B4CE-57F517091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44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780FB-C879-C943-B874-704AA37F5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5921E-6222-6C40-BC60-998E5B286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F6C74-2C1F-F94B-8BD7-C9EE35B46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F0FB9-16F5-384A-AE25-443BA8A6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A3208-A10E-2E4B-832C-6E3E6EBD2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0A70-9F85-814B-B4CE-57F517091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707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E87E8-84D4-DD45-A946-8BF3EEB1B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31E5D-1857-9947-A3BB-E13688325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4C83-72C5-3245-B427-D934CF82F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3134F-0CD8-F745-8D81-6160B3F6E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C57A1-1CA8-5645-A41D-A62C39621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0A70-9F85-814B-B4CE-57F517091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727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D3A7-8C8F-D746-B2E7-A4F86198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1881D-DB28-044E-8ACC-11C4FF175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6052E-310D-194B-96C5-1DC15C0FC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B1283-96DE-AB42-8FB2-5AAF9612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6189D-51E1-6D4F-8E43-0992DA4FA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0A70-9F85-814B-B4CE-57F517091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902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F329-17C7-134F-9206-54F4EEBA3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EA87B-2B40-734E-BE35-3D3759F51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DA2B4-50FF-914D-B7BB-2FF06D157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25B50-0EB3-F340-8453-CCF696DE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78916-82AF-FE48-BA74-A9C279A5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749FA-74F5-B847-A186-38ACB2E32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0A70-9F85-814B-B4CE-57F517091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636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19F4F-E934-6545-8445-00CF44732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0F25B-4C9C-C245-9653-89E4F1D10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E75336-CEF4-E14F-9345-3894F872C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E6ADA-540B-9446-B07A-2D6C1E4C16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7C7142-B66D-2642-BB54-7478D52FB4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12BA43-957E-8B4A-B377-7D8D5D32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4EEC5A-3000-484B-9D7B-836F42BB7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A2FC0B-E393-4946-B68B-05DC06C80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0A70-9F85-814B-B4CE-57F517091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800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AA1A0-9C1C-0A42-8CD6-7554B0C8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92808-F955-D949-9470-840BB66B4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6B805-1F3D-634C-9CAB-2B271D379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F1BFA-6A85-7348-9FD9-FED651389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0A70-9F85-814B-B4CE-57F517091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77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523BE-EE27-1B49-BABB-979B102CF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ECBA1-C8BB-C04D-99BB-209F0FABCF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13CE0-8EAF-094E-94E3-35DE79B74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27FA2-DC42-0743-B516-57058C3B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3472E-5F73-C84E-A49C-17E8EB9B0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EEB98-4154-B54F-9501-6632B467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102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273366-C376-D14C-9B12-577A46CD1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32CFF-C154-5746-937A-426EAC9F4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3C033-9CB3-CC46-A0D0-DD7043C7D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0A70-9F85-814B-B4CE-57F517091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531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560F4-1004-704F-9D32-7E424DBC9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3E6EC-5C6F-A841-B4C3-0C486EBFF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B698F5-DBD8-6D44-BAA7-DC1964689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3E8E2F-5552-4E47-965B-CFCE5A46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539D5-346E-B144-840D-5F095E9A0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5CB44B-F3D9-9B46-8614-4DC83E469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0A70-9F85-814B-B4CE-57F517091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368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AA809-8583-DA43-8E05-A709B759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C2F5F3-ABB7-CE48-A3CE-46D2FA79A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7AAB2-6F7E-3145-9492-F50EB6A94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480CD2-F8FB-3341-B662-DE953F58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67AF1-4E1B-8746-9A22-FA2AC8AE8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66945-8E7A-E345-9183-40239492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0A70-9F85-814B-B4CE-57F517091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067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9E09C-7772-2B4E-B83A-9AB6C71F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B3EA82-27F6-D64C-A1E3-5680E8F1A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0E691-D1BC-7F4C-B3EB-BE756079A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5B182-6529-DC43-8428-9BF3014C2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58873-44F9-8944-8CA0-030D33C33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0A70-9F85-814B-B4CE-57F517091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6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109CE0-86C1-4243-A049-72C2936A0F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0B4F3-0242-734F-A2F2-408215EFD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35981-8AE9-C543-ACAA-7EF67748F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17257-A8F2-E947-8432-8940573C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53012-78F2-4C40-8D68-110B89CF4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0A70-9F85-814B-B4CE-57F517091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24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73AFD-A1D2-ED48-B1F3-0BB2446E2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1952F-96D7-E64F-A52F-6454CC67A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DB89D-8527-9843-BAA4-CB5C18228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C543D-95A4-2A48-B691-AC292CC83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5382D-98C6-E746-A7AB-530E17797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5DD6-FC2B-DC45-A889-368DBC05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998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38A26-2221-FB4E-B90F-60B2E6BB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8A54D-41DB-744A-97AF-3E08A2672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F05F2-757D-1C4F-A706-0624BD1A8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75996-A9C0-F449-B3E3-7AF447B2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FD51A-7A63-CB47-96EB-40849B500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5DD6-FC2B-DC45-A889-368DBC05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935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A79B0-CCC5-D748-BA59-CF0A903F9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40922-D920-4940-923D-F54C75CF8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DFFB9-C608-E24D-8260-AA4727D30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87876-E32E-9845-8395-A1100C63B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F9623-5F15-3B4F-B809-4DD5BAE29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5DD6-FC2B-DC45-A889-368DBC05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783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C2F57-AE0B-3A43-8865-46574E6EF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F2769-27F2-5A42-BBB6-77A552A835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9EFF0-9225-074F-8E46-396BAE2B36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12E39-5B45-C644-AEA4-3B255FB81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81A2C-B2D6-4A45-B2BD-761E568B5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5C235-3665-6A45-AEE1-17C0CA5A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5DD6-FC2B-DC45-A889-368DBC05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059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6982F-41E1-284F-9002-823675147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719C0-4CED-DD45-B737-5D6CBC2F1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4E6E5-EAEE-D445-988D-1F4511CC4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03DF9E-8FF6-3342-B781-BCA5E2F10B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B6FCFC-D001-0A48-A781-8886A510C4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182CDB-534C-4046-9B57-C76A630F4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9D2A2-A933-8F43-9225-B2D411315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DAA107-E535-3145-BD0F-DE4F0D0CB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5DD6-FC2B-DC45-A889-368DBC05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0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5479A-FBAD-E642-BC2F-C5DE27AB7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A1D03-5E2F-CC4D-BE84-F9FA8F907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06732-804C-9D46-8566-9999CBFE9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144219-639D-C34D-B21B-1B5688841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FC62DC-B008-7D49-A6A4-A761D56ABA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AF2CC-E99A-1F42-8D77-8F199FD6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6C5936-B66E-3744-B9D7-E88CA4829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AD73A9-2503-7045-90E9-7BD0AE286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0203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305D-6A67-A043-9DFC-9C5D8A2F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975E5-629F-A941-8EA5-DAC58FCD7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AF4AEC-9011-0745-9B2A-CAAEA36B5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08720-FB31-3E41-B342-8CB8CFEE5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5DD6-FC2B-DC45-A889-368DBC05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645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B588E-DC59-784E-B86D-618EA6B7E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78AEB2-2EC5-FC4C-87F4-A3CD0E0B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FBB25-2101-A44C-A390-56A4BBA02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5DD6-FC2B-DC45-A889-368DBC05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9477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08789-BBE1-F34E-AF7D-86CC1D86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B8080-0750-D143-9029-04921D146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F87324-5AC4-9F4D-A2B9-BA00A2688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CB63C-350B-9249-8FB9-D98010BD6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56451-4AC2-1543-B61E-F395D3B18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B50A2-3ACB-014B-9406-FD37A59C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5DD6-FC2B-DC45-A889-368DBC05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231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B95DF-8721-1C47-9C39-2D933ECC2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9B6AAC-FA11-ED40-8F4D-5A52AEE011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0684A3-6612-624D-A83A-72B978368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690A0-D0C7-E14A-A83B-C8895D525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2A146-32F5-4E41-978E-FDC6742A3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42014-F559-5E48-A7FC-E66473BC2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5DD6-FC2B-DC45-A889-368DBC05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855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C67D0-37F0-9449-9997-75AA5602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487B1A-B68C-1145-B70C-44810C6B5E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4DEA8-9B5F-984F-A0A9-3E59C789F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381F5-C9D3-F740-89B2-E7F21FA98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370C2-707A-A842-9491-37725CE83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5DD6-FC2B-DC45-A889-368DBC05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084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40724A-A049-724D-BFEC-776491A223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F843B-015C-964E-977A-BA1D53C220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79C4D-58C6-CF4A-B21E-683FFA204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F2F77-3E99-BE41-8ADA-D2C2CD1B6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4F433-953B-4447-A21E-776A86469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5DD6-FC2B-DC45-A889-368DBC05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13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85DD-5FBA-7D4E-9828-750A49C9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0917E6-FBB3-A34A-AAC9-889919B6F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211D07-F6BA-3B47-91A3-E1AD2366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E26081-10D2-8F46-A100-070A25371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67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B329FD-0E52-5A45-ABC2-29872E71E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3D07E2-9EC8-F54E-BC29-EE0273C6E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B36B1-E4ED-EB4D-BB98-7CAB3724F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80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0A898-5B0F-AA47-BDC5-BC5157DC1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4468F-2E2B-844A-9380-668359DD7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A03B3-3550-A44C-A28D-60D4945B7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1055A-8BF7-A341-A303-A7520C039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8F9A6-9DA6-F346-8F57-E1F0BEBCF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91D20D-EC78-B145-AD14-837C47EB9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78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9F3DC-8C53-D342-9A05-F9452233E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A23625-A640-194B-91C7-FC80F4C74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06E2E7-7DDF-B444-BDCA-DE3F08625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2CAB4-1380-534B-9B38-4C15E9D24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3D311-1C9C-E547-80D9-E4A7627C4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C3BD2-7E42-6144-87D0-95503DD5A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5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96DBDE-7B7A-B84B-A633-A9C258180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883E4-8983-944A-BA9C-1FB020C52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C105F-E4F2-7949-A561-CF175C444B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60194-4830-8343-9E12-E25EBBB4F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B20A8-E5D2-6D48-AF37-D9B37F9E5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F425A-6756-1242-9EBB-644B82B3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92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96DBDE-7B7A-B84B-A633-A9C258180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883E4-8983-944A-BA9C-1FB020C52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1281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A20EB2-4E33-8B4A-B7D3-F1FAA8E7E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A1907-7AA7-2743-ABBF-52CB746BC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6DBB2-ADB4-F348-AF50-E8E1231E3C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Sourya Dey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AB7BD-8D51-5541-8F26-314553DF5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2453C-CD1A-8D4B-B333-066F2CE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C0A70-9F85-814B-B4CE-57F517091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1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A20EB2-4E33-8B4A-B7D3-F1FAA8E7E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A1907-7AA7-2743-ABBF-52CB746BC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6DBB2-ADB4-F348-AF50-E8E1231E3C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Sourya Dey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AB7BD-8D51-5541-8F26-314553DF5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2453C-CD1A-8D4B-B333-066F2CE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C0A70-9F85-814B-B4CE-57F517091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25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C46A80-9102-AE44-9227-6334234D9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3050C-072D-5443-8860-7B790F6A0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89DEE-4659-5B4A-A045-B992330869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Sourya Dey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2FEB8-5426-0F49-A13C-C46916E26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803F3-BF81-BB45-950B-8ED0F0C2D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B5DD6-FC2B-DC45-A889-368DBC05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55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slide" Target="slide2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slide" Target="slide10.xml"/><Relationship Id="rId5" Type="http://schemas.openxmlformats.org/officeDocument/2006/relationships/slide" Target="slide3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1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usc-hal/morse-datase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C9852C-3F49-4840-8376-A03D9FF85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3268" y="876299"/>
            <a:ext cx="6172782" cy="1833728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Exploring Complexity Reduction in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02608A-9C2C-D344-8A77-C0C05EE97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5689" y="3195995"/>
            <a:ext cx="5195575" cy="2088381"/>
          </a:xfrm>
        </p:spPr>
        <p:txBody>
          <a:bodyPr anchor="t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</a:rPr>
              <a:t>Sourya Dey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2000" dirty="0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PhD Candidate, University of Southern California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Advisors: Peter A. </a:t>
            </a:r>
            <a:r>
              <a:rPr lang="en-US" sz="2000" dirty="0" err="1">
                <a:solidFill>
                  <a:schemeClr val="bg1"/>
                </a:solidFill>
              </a:rPr>
              <a:t>Beerel</a:t>
            </a:r>
            <a:r>
              <a:rPr lang="en-US" sz="2000" dirty="0">
                <a:solidFill>
                  <a:schemeClr val="bg1"/>
                </a:solidFill>
              </a:rPr>
              <a:t> and Keith M. </a:t>
            </a:r>
            <a:r>
              <a:rPr lang="en-US" sz="2000" dirty="0" err="1">
                <a:solidFill>
                  <a:schemeClr val="bg1"/>
                </a:solidFill>
              </a:rPr>
              <a:t>Chugg</a:t>
            </a:r>
            <a:endParaRPr lang="en-US" sz="2000" dirty="0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2000" dirty="0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November 18, 2019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94F82C9-26CF-F540-A9BD-175E713B4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095" y="1892409"/>
            <a:ext cx="2639467" cy="1890429"/>
          </a:xfrm>
          <a:prstGeom prst="rect">
            <a:avLst/>
          </a:prstGeom>
        </p:spPr>
      </p:pic>
      <p:pic>
        <p:nvPicPr>
          <p:cNvPr id="22" name="Graphic 21" descr="Magnifying glass">
            <a:extLst>
              <a:ext uri="{FF2B5EF4-FFF2-40B4-BE49-F238E27FC236}">
                <a16:creationId xmlns:a16="http://schemas.microsoft.com/office/drawing/2014/main" id="{B5C5ED68-2835-024D-99EA-71DC6F077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-337865" y="386737"/>
            <a:ext cx="6084526" cy="6084526"/>
          </a:xfrm>
          <a:prstGeom prst="rect">
            <a:avLst/>
          </a:prstGeom>
        </p:spPr>
      </p:pic>
      <p:pic>
        <p:nvPicPr>
          <p:cNvPr id="14" name="ECE-RGB-FV-GT-W.png" descr="ECE-RGB-FV-GT-W.png">
            <a:extLst>
              <a:ext uri="{FF2B5EF4-FFF2-40B4-BE49-F238E27FC236}">
                <a16:creationId xmlns:a16="http://schemas.microsoft.com/office/drawing/2014/main" id="{0AEF435C-9418-854C-B518-E55ACB89B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5252" y="5380073"/>
            <a:ext cx="1384849" cy="1446028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32362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F1A2A-25AB-CE4F-825A-D110A991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3038" y="1050839"/>
            <a:ext cx="6605923" cy="456381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and Applications</a:t>
            </a:r>
            <a:b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Deep dive into pre-defined sparsity for MLPs and a corresponding hardware architecture for both training and inference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6910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768BDA8-FF51-0745-A216-66E649468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826" y="2335296"/>
            <a:ext cx="5284306" cy="3326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17F48D-7995-BC41-8734-890E34C39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Designing pre-defined sparse networks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0996D1E-7FFC-C746-B6A6-1A8B410F1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658" y="2339690"/>
            <a:ext cx="4863175" cy="1200953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>
                <a:solidFill>
                  <a:schemeClr val="accent1"/>
                </a:solidFill>
              </a:rPr>
              <a:t>A pre-defined sparse connection pattern is a </a:t>
            </a:r>
            <a:r>
              <a:rPr lang="en-US" b="1" i="1" dirty="0">
                <a:solidFill>
                  <a:schemeClr val="accent1"/>
                </a:solidFill>
              </a:rPr>
              <a:t>hyperparameter</a:t>
            </a:r>
            <a:r>
              <a:rPr lang="en-US" i="1" dirty="0">
                <a:solidFill>
                  <a:schemeClr val="accent1"/>
                </a:solidFill>
              </a:rPr>
              <a:t> to be set prior to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BC9642-7266-8948-A9F1-6F2BE6BF7BBA}"/>
              </a:ext>
            </a:extLst>
          </p:cNvPr>
          <p:cNvSpPr txBox="1"/>
          <p:nvPr/>
        </p:nvSpPr>
        <p:spPr>
          <a:xfrm>
            <a:off x="176658" y="4303192"/>
            <a:ext cx="486317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trends and guidelines to optimize pre-defined sparse patterns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C14B1F-310F-8B4C-9E0B-CB0E8FF9DF3F}"/>
              </a:ext>
            </a:extLst>
          </p:cNvPr>
          <p:cNvGrpSpPr/>
          <p:nvPr/>
        </p:nvGrpSpPr>
        <p:grpSpPr>
          <a:xfrm>
            <a:off x="7127624" y="2273161"/>
            <a:ext cx="4292685" cy="2723928"/>
            <a:chOff x="7225598" y="1741532"/>
            <a:chExt cx="4292685" cy="272392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99866C6-BEA4-134D-81AB-2FA9BAAFAC90}"/>
                </a:ext>
              </a:extLst>
            </p:cNvPr>
            <p:cNvSpPr/>
            <p:nvPr/>
          </p:nvSpPr>
          <p:spPr>
            <a:xfrm rot="20621661">
              <a:off x="7225598" y="2939942"/>
              <a:ext cx="505267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prstClr val="black"/>
                  </a:solidFill>
                  <a:effectLst>
                    <a:outerShdw blurRad="12700" dist="38100" dir="2700000" algn="tl" rotWithShape="0">
                      <a:prstClr val="white">
                        <a:lumMod val="5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6328E03-41A4-F14B-B4FA-03E76E3B4405}"/>
                </a:ext>
              </a:extLst>
            </p:cNvPr>
            <p:cNvSpPr/>
            <p:nvPr/>
          </p:nvSpPr>
          <p:spPr>
            <a:xfrm rot="1485914">
              <a:off x="9812852" y="1741532"/>
              <a:ext cx="505267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prstClr val="black"/>
                  </a:solidFill>
                  <a:effectLst>
                    <a:outerShdw blurRad="12700" dist="38100" dir="2700000" algn="tl" rotWithShape="0">
                      <a:prstClr val="white">
                        <a:lumMod val="5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B8AD110-1EC0-E749-92BE-4DE3C1B4E1B4}"/>
                </a:ext>
              </a:extLst>
            </p:cNvPr>
            <p:cNvSpPr/>
            <p:nvPr/>
          </p:nvSpPr>
          <p:spPr>
            <a:xfrm rot="306929">
              <a:off x="7855181" y="2130961"/>
              <a:ext cx="505267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prstClr val="black"/>
                  </a:solidFill>
                  <a:effectLst>
                    <a:outerShdw blurRad="12700" dist="38100" dir="2700000" algn="tl" rotWithShape="0">
                      <a:prstClr val="white">
                        <a:lumMod val="5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EDAF897-E8F2-F147-A602-BC743E6568CB}"/>
                </a:ext>
              </a:extLst>
            </p:cNvPr>
            <p:cNvSpPr/>
            <p:nvPr/>
          </p:nvSpPr>
          <p:spPr>
            <a:xfrm rot="20230535">
              <a:off x="9812851" y="3265131"/>
              <a:ext cx="505267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prstClr val="black"/>
                  </a:solidFill>
                  <a:effectLst>
                    <a:outerShdw blurRad="12700" dist="38100" dir="2700000" algn="tl" rotWithShape="0">
                      <a:prstClr val="white">
                        <a:lumMod val="5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333AD10-CD1B-B148-A513-A93F1E80328E}"/>
                </a:ext>
              </a:extLst>
            </p:cNvPr>
            <p:cNvSpPr/>
            <p:nvPr/>
          </p:nvSpPr>
          <p:spPr>
            <a:xfrm rot="667578">
              <a:off x="11013016" y="2866901"/>
              <a:ext cx="505267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prstClr val="black"/>
                  </a:solidFill>
                  <a:effectLst>
                    <a:outerShdw blurRad="12700" dist="38100" dir="2700000" algn="tl" rotWithShape="0">
                      <a:prstClr val="white">
                        <a:lumMod val="5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952D956E-9F3A-7A44-81CA-658F2C3B28D0}"/>
              </a:ext>
            </a:extLst>
          </p:cNvPr>
          <p:cNvSpPr/>
          <p:nvPr/>
        </p:nvSpPr>
        <p:spPr>
          <a:xfrm>
            <a:off x="7924921" y="3940916"/>
            <a:ext cx="1850065" cy="197234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5DA17-34D6-A448-AE17-4BFB33E9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6A27827-285D-944D-91AF-F869078D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403061-15E2-244F-9D25-79CC44D29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5DD6-FC2B-DC45-A889-368DBC059099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113190-7EC6-004E-93F6-81D93A7FD238}"/>
              </a:ext>
            </a:extLst>
          </p:cNvPr>
          <p:cNvSpPr txBox="1"/>
          <p:nvPr/>
        </p:nvSpPr>
        <p:spPr>
          <a:xfrm>
            <a:off x="665145" y="5525353"/>
            <a:ext cx="3886200" cy="830997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S. Dey, K. Huang, P. A. </a:t>
            </a:r>
            <a:r>
              <a:rPr lang="en-US" sz="1200" dirty="0" err="1"/>
              <a:t>Beerel</a:t>
            </a:r>
            <a:r>
              <a:rPr lang="en-US" sz="1200" dirty="0"/>
              <a:t> and K. M. </a:t>
            </a:r>
            <a:r>
              <a:rPr lang="en-US" sz="1200" dirty="0" err="1"/>
              <a:t>Chugg</a:t>
            </a:r>
            <a:r>
              <a:rPr lang="en-US" sz="1200" dirty="0"/>
              <a:t>, "Pre-Defined Sparse Neural Networks with Hardware Acceleration," in </a:t>
            </a:r>
            <a:r>
              <a:rPr lang="en-US" sz="1200" i="1" dirty="0"/>
              <a:t>IEEE Journal on Emerging and Selected Topics in Circuits and Systems</a:t>
            </a:r>
            <a:r>
              <a:rPr lang="en-US" sz="1200" dirty="0"/>
              <a:t>, vol. 9, no. 2, pp. 332-345, June 2019.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205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87602-E66A-E348-8E48-8851F702B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junction densities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4F83758-B585-6844-B786-463301D64B67}"/>
              </a:ext>
            </a:extLst>
          </p:cNvPr>
          <p:cNvGrpSpPr/>
          <p:nvPr/>
        </p:nvGrpSpPr>
        <p:grpSpPr>
          <a:xfrm>
            <a:off x="0" y="1559901"/>
            <a:ext cx="12191999" cy="4139229"/>
            <a:chOff x="0" y="209990"/>
            <a:chExt cx="12192000" cy="64380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5F7AC5E-2CB0-1D46-AC23-438A73DD5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09990"/>
              <a:ext cx="12192000" cy="643802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4AEDB4-8AA0-4840-8839-929C04974748}"/>
                </a:ext>
              </a:extLst>
            </p:cNvPr>
            <p:cNvSpPr/>
            <p:nvPr/>
          </p:nvSpPr>
          <p:spPr>
            <a:xfrm>
              <a:off x="10894741" y="1337083"/>
              <a:ext cx="1297259" cy="3971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870496C-5EC5-6D42-860B-9F5BB776F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62" y="2640989"/>
            <a:ext cx="2063087" cy="1711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4BD2-0F5F-2841-8ABA-EE7FF4D16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311" y="2637062"/>
            <a:ext cx="2082433" cy="1711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7275B3-F09B-BF49-8401-19251011A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014" y="2637062"/>
            <a:ext cx="2097098" cy="1711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BFA2F6-76CF-0C42-8B74-9A6D25FBC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0831" y="2633136"/>
            <a:ext cx="2082433" cy="1711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6281C2-ABFD-E947-B134-215734D5DDD8}"/>
              </a:ext>
            </a:extLst>
          </p:cNvPr>
          <p:cNvSpPr txBox="1"/>
          <p:nvPr/>
        </p:nvSpPr>
        <p:spPr>
          <a:xfrm>
            <a:off x="2288422" y="5889198"/>
            <a:ext cx="8395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Latter junctions (closer to the output) need to be denser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C9D069-E2C0-BE46-B068-C88421F2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Sourya Dey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55247D27-3DDD-6A4B-880D-4E8B077F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University of Southern California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55F3D96-5B1E-B047-85F7-D6B73605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1F425A-6756-1242-9EBB-644B82B375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8928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67639-57D2-AF4C-AF22-8584C7FD9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953"/>
            <a:ext cx="3516086" cy="2450646"/>
          </a:xfrm>
        </p:spPr>
        <p:txBody>
          <a:bodyPr>
            <a:normAutofit/>
          </a:bodyPr>
          <a:lstStyle/>
          <a:p>
            <a:r>
              <a:rPr lang="en-US" dirty="0"/>
              <a:t>Individual junction densities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9CEA3-B0A9-6346-9EE6-AE51F6163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611" y="877706"/>
            <a:ext cx="7963969" cy="53347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6C4EF1-7289-A141-BB9C-C0325BF955FD}"/>
              </a:ext>
            </a:extLst>
          </p:cNvPr>
          <p:cNvSpPr txBox="1"/>
          <p:nvPr/>
        </p:nvSpPr>
        <p:spPr>
          <a:xfrm>
            <a:off x="15420" y="2611435"/>
            <a:ext cx="38905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curve keeps 𝜌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fixed and varies 𝜌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by varying 𝜌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the same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𝜌</a:t>
            </a:r>
            <a:r>
              <a:rPr kumimoji="0" lang="en-US" sz="2800" b="0" i="1" u="none" strike="noStrike" kern="1200" cap="none" spc="0" normalizeH="0" baseline="-2500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𝜌</a:t>
            </a:r>
            <a:r>
              <a:rPr kumimoji="0" lang="en-US" sz="2800" b="0" i="1" u="none" strike="noStrike" kern="1200" cap="none" spc="0" normalizeH="0" baseline="-2500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𝜌</a:t>
            </a:r>
            <a:r>
              <a:rPr kumimoji="0" lang="en-US" sz="2800" b="0" i="1" u="none" strike="noStrike" kern="1200" cap="none" spc="0" normalizeH="0" baseline="-2500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improves performance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0508E-ACD2-4C43-AFE2-6428DBBEE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Sourya Dey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6BDD1-421D-2B46-8ABF-9042DFDF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University of Southern California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AB400-F424-4C4D-B2CD-198222BBB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1F425A-6756-1242-9EBB-644B82B375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35F1A-C7F4-F74D-BF6E-87CA3D5E1975}"/>
              </a:ext>
            </a:extLst>
          </p:cNvPr>
          <p:cNvSpPr txBox="1"/>
          <p:nvPr/>
        </p:nvSpPr>
        <p:spPr>
          <a:xfrm>
            <a:off x="15420" y="5012093"/>
            <a:ext cx="4023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Mostly similar trends observed for deeper networks</a:t>
            </a:r>
          </a:p>
        </p:txBody>
      </p:sp>
    </p:spTree>
    <p:extLst>
      <p:ext uri="{BB962C8B-B14F-4D97-AF65-F5344CB8AC3E}">
        <p14:creationId xmlns:p14="http://schemas.microsoft.com/office/powerpoint/2010/main" val="169613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915EBE7-9E0A-3B48-BAAF-7D988FB575AD}"/>
              </a:ext>
            </a:extLst>
          </p:cNvPr>
          <p:cNvGrpSpPr/>
          <p:nvPr/>
        </p:nvGrpSpPr>
        <p:grpSpPr>
          <a:xfrm>
            <a:off x="656641" y="1311430"/>
            <a:ext cx="6050804" cy="5546570"/>
            <a:chOff x="6710765" y="1295516"/>
            <a:chExt cx="6068165" cy="556248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E7F93A3-37CF-294B-BF19-F0ECD737B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0765" y="1295516"/>
              <a:ext cx="6068165" cy="5562484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D768494-639B-A948-90FB-B3F939246D57}"/>
                </a:ext>
              </a:extLst>
            </p:cNvPr>
            <p:cNvSpPr/>
            <p:nvPr/>
          </p:nvSpPr>
          <p:spPr>
            <a:xfrm>
              <a:off x="11427945" y="1295516"/>
              <a:ext cx="1350985" cy="5562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1A253B-103F-A74B-B5C7-D94487DABAFA}"/>
                </a:ext>
              </a:extLst>
            </p:cNvPr>
            <p:cNvSpPr txBox="1"/>
            <p:nvPr/>
          </p:nvSpPr>
          <p:spPr>
            <a:xfrm>
              <a:off x="7190091" y="1999610"/>
              <a:ext cx="23468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High redundancy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CECDA93-7940-F843-989D-C9654901283B}"/>
                </a:ext>
              </a:extLst>
            </p:cNvPr>
            <p:cNvSpPr txBox="1"/>
            <p:nvPr/>
          </p:nvSpPr>
          <p:spPr>
            <a:xfrm>
              <a:off x="8517735" y="3517651"/>
              <a:ext cx="18005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Low redundancy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90E875-69E7-A948-A518-E35BCA9A2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redundancy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B14FB8-1228-E44A-A377-DC6B0E281377}"/>
              </a:ext>
            </a:extLst>
          </p:cNvPr>
          <p:cNvGrpSpPr/>
          <p:nvPr/>
        </p:nvGrpSpPr>
        <p:grpSpPr>
          <a:xfrm>
            <a:off x="6794569" y="1156505"/>
            <a:ext cx="4944262" cy="4744811"/>
            <a:chOff x="838200" y="1639860"/>
            <a:chExt cx="4944262" cy="47448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E18B72A-871D-9A43-97DC-13A644C5D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639861"/>
              <a:ext cx="2351598" cy="224336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68CAFD0-0F7A-4043-B585-3A210C65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3941282"/>
              <a:ext cx="2345261" cy="24433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75456FD-B015-FD43-9EDE-7C10B80DA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9907" y="1639860"/>
              <a:ext cx="2352555" cy="224336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DC70F3-C0E3-C441-9BF7-F236F04C5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23570" y="3941281"/>
              <a:ext cx="2335448" cy="244338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47A00C-8E3A-7C45-996F-74B9DF80B7BE}"/>
                </a:ext>
              </a:extLst>
            </p:cNvPr>
            <p:cNvSpPr txBox="1"/>
            <p:nvPr/>
          </p:nvSpPr>
          <p:spPr>
            <a:xfrm>
              <a:off x="2452965" y="2308153"/>
              <a:ext cx="1694896" cy="101566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MNIST with default 784 features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D3E95C-4525-3748-AB09-FECE83F4C3A5}"/>
                </a:ext>
              </a:extLst>
            </p:cNvPr>
            <p:cNvSpPr txBox="1"/>
            <p:nvPr/>
          </p:nvSpPr>
          <p:spPr>
            <a:xfrm>
              <a:off x="2239881" y="4474973"/>
              <a:ext cx="1892968" cy="107721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MNIST reduced to 200 features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Wider spread</a:t>
              </a:r>
              <a:endPara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1E75981-6678-B944-860D-90CDF2C1FBF1}"/>
              </a:ext>
            </a:extLst>
          </p:cNvPr>
          <p:cNvSpPr txBox="1"/>
          <p:nvPr/>
        </p:nvSpPr>
        <p:spPr>
          <a:xfrm>
            <a:off x="7416571" y="5879296"/>
            <a:ext cx="36866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Less redundancy =&gt; Less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sparsification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possible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9BB60A-CE94-4D44-9B24-F8486C606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Sourya Dey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FF3AF-8FA8-5543-968F-388F43B24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University of Southern California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0E255DB-9350-9C44-8225-D9172C12D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1F425A-6756-1242-9EBB-644B82B375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18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CE0F-06C8-BE49-BD7B-F0A5D7414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1" y="217715"/>
            <a:ext cx="3037113" cy="2058761"/>
          </a:xfrm>
        </p:spPr>
        <p:txBody>
          <a:bodyPr>
            <a:normAutofit/>
          </a:bodyPr>
          <a:lstStyle/>
          <a:p>
            <a:r>
              <a:rPr lang="en-US" dirty="0"/>
              <a:t>Effect of redundancy on sparsity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4B11D5-4CDC-9D4A-8525-DC329D3A4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9740" y="256855"/>
            <a:ext cx="6401719" cy="61386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5F04E3-BA77-7E4E-BC3E-A36CC15AB748}"/>
              </a:ext>
            </a:extLst>
          </p:cNvPr>
          <p:cNvSpPr txBox="1"/>
          <p:nvPr/>
        </p:nvSpPr>
        <p:spPr>
          <a:xfrm>
            <a:off x="426358" y="3309257"/>
            <a:ext cx="44171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Reducing redundancy leads to increased performance degradation on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sparsification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68E2E4-CBA3-D841-8DDF-661F630FC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Sourya Dey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0C18A-E1C9-4845-837A-08459AD73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University of Southern California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36344AC-AA5E-3E43-9B70-65C63FB5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1F425A-6756-1242-9EBB-644B82B375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2999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66C55-FD37-2C45-973D-B112414A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‘Large sparse’ vs ‘small dense’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A2CD6-2848-0B41-A71C-001695B89205}"/>
              </a:ext>
            </a:extLst>
          </p:cNvPr>
          <p:cNvSpPr txBox="1"/>
          <p:nvPr/>
        </p:nvSpPr>
        <p:spPr>
          <a:xfrm>
            <a:off x="2040050" y="2515839"/>
            <a:ext cx="8111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sparser network with more hidden nodes will outperform a denser network with less hidden nodes, when both have same number of weights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3EEA46-D7AE-124B-AF0B-6F2C636BA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Sourya Dey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FB608-F5C7-4E43-B42F-E2F6D94C5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University of Southern California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6308D-EC2A-9849-A31E-BCF673873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1F425A-6756-1242-9EBB-644B82B375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010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9E3B1-58FD-174C-9BA8-BC72C6542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‘Large sparse’ vs ‘small dense’ networks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21C96F-3376-2F4B-8A69-3EBD696CC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96" y="2509231"/>
            <a:ext cx="11496908" cy="3841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C5C91-CDF0-E646-9DA4-9C9F245391A3}"/>
              </a:ext>
            </a:extLst>
          </p:cNvPr>
          <p:cNvSpPr txBox="1"/>
          <p:nvPr/>
        </p:nvSpPr>
        <p:spPr>
          <a:xfrm>
            <a:off x="941871" y="1528010"/>
            <a:ext cx="7077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Networks with same number of parameters go from bad to good as #nodes in hidden layers is increased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A395D3-59FE-C04A-9631-5E5B447180E1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4480570" y="2359007"/>
            <a:ext cx="182390" cy="1092296"/>
          </a:xfrm>
          <a:prstGeom prst="straightConnector1">
            <a:avLst/>
          </a:prstGeom>
          <a:ln w="25400">
            <a:solidFill>
              <a:srgbClr val="244FF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B0751-B8B5-8A46-B9F7-A5527A1F3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Sourya Dey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8DDBA-721E-C54D-886B-BEF3FA6B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University of Southern California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367D83-4F2B-9A4B-9AC6-2AACC1FF1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1F425A-6756-1242-9EBB-644B82B375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3676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EA276-F00F-0345-9AA0-67280A74B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AE7AE-A772-2D46-AA94-63E3ADEBC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Sourya Dey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F86E4-6EC1-B142-A55D-D902649CC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University of Southern California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52A10-442F-604F-A237-B61D2FF51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1F425A-6756-1242-9EBB-644B82B375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AA34C4-EE1A-D04F-8C67-F439B0F30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6129"/>
            <a:ext cx="4876800" cy="5969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349A3B-5AF6-C848-9A43-03116FE9E25F}"/>
              </a:ext>
            </a:extLst>
          </p:cNvPr>
          <p:cNvCxnSpPr>
            <a:cxnSpLocks/>
          </p:cNvCxnSpPr>
          <p:nvPr/>
        </p:nvCxnSpPr>
        <p:spPr>
          <a:xfrm>
            <a:off x="3051054" y="2561705"/>
            <a:ext cx="0" cy="127254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0D32A3-8BFF-4F42-B700-2E551E02C88E}"/>
              </a:ext>
            </a:extLst>
          </p:cNvPr>
          <p:cNvCxnSpPr>
            <a:cxnSpLocks/>
          </p:cNvCxnSpPr>
          <p:nvPr/>
        </p:nvCxnSpPr>
        <p:spPr>
          <a:xfrm>
            <a:off x="1374654" y="2561705"/>
            <a:ext cx="0" cy="70104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1C89C6-A409-C149-AD12-2978321A3F9F}"/>
              </a:ext>
            </a:extLst>
          </p:cNvPr>
          <p:cNvSpPr txBox="1"/>
          <p:nvPr/>
        </p:nvSpPr>
        <p:spPr>
          <a:xfrm>
            <a:off x="268421" y="3227949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Regularized cost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EC6344-C620-E14B-8C21-531CB19235E0}"/>
              </a:ext>
            </a:extLst>
          </p:cNvPr>
          <p:cNvSpPr txBox="1"/>
          <p:nvPr/>
        </p:nvSpPr>
        <p:spPr>
          <a:xfrm>
            <a:off x="1426890" y="3777905"/>
            <a:ext cx="3248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Original unregularized cost (like cross-entropy)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32C296-BD01-1446-A2D6-B96A12F9FCD6}"/>
              </a:ext>
            </a:extLst>
          </p:cNvPr>
          <p:cNvSpPr txBox="1"/>
          <p:nvPr/>
        </p:nvSpPr>
        <p:spPr>
          <a:xfrm>
            <a:off x="3774112" y="4758767"/>
            <a:ext cx="2634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Regularization term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23384B-D869-4D4B-BCE6-289A4B505357}"/>
              </a:ext>
            </a:extLst>
          </p:cNvPr>
          <p:cNvCxnSpPr>
            <a:cxnSpLocks/>
          </p:cNvCxnSpPr>
          <p:nvPr/>
        </p:nvCxnSpPr>
        <p:spPr>
          <a:xfrm>
            <a:off x="4931893" y="2561705"/>
            <a:ext cx="0" cy="225552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5BE714C-A61A-4649-8671-62C1FC4F4F33}"/>
              </a:ext>
            </a:extLst>
          </p:cNvPr>
          <p:cNvSpPr txBox="1"/>
          <p:nvPr/>
        </p:nvSpPr>
        <p:spPr>
          <a:xfrm>
            <a:off x="6974843" y="1275189"/>
            <a:ext cx="5045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Pre-defined sparse networks need smaller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λ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(as determined by validation)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BBA043-E26A-764F-AAD8-77C13E355B20}"/>
              </a:ext>
            </a:extLst>
          </p:cNvPr>
          <p:cNvSpPr txBox="1"/>
          <p:nvPr/>
        </p:nvSpPr>
        <p:spPr>
          <a:xfrm>
            <a:off x="6705981" y="5060307"/>
            <a:ext cx="55833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Pre-defined sparsity reduces the overfitting problem stemming from over-parametrization in big networks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EFCD11B-0E31-1840-AC89-B2D11870DD51}"/>
              </a:ext>
            </a:extLst>
          </p:cNvPr>
          <p:cNvGraphicFramePr>
            <a:graphicFrameLocks noGrp="1"/>
          </p:cNvGraphicFramePr>
          <p:nvPr/>
        </p:nvGraphicFramePr>
        <p:xfrm>
          <a:off x="7719060" y="2372004"/>
          <a:ext cx="3557224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7020">
                  <a:extLst>
                    <a:ext uri="{9D8B030D-6E8A-4147-A177-3AD203B41FA5}">
                      <a16:colId xmlns:a16="http://schemas.microsoft.com/office/drawing/2014/main" val="3478244488"/>
                    </a:ext>
                  </a:extLst>
                </a:gridCol>
                <a:gridCol w="1590204">
                  <a:extLst>
                    <a:ext uri="{9D8B030D-6E8A-4147-A177-3AD203B41FA5}">
                      <a16:colId xmlns:a16="http://schemas.microsoft.com/office/drawing/2014/main" val="3084716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Overall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λ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248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100 %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1.1 x 10</a:t>
                      </a:r>
                      <a:r>
                        <a:rPr lang="en-US" sz="2000" baseline="30000" dirty="0"/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47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5.5 x 10</a:t>
                      </a:r>
                      <a:r>
                        <a:rPr lang="en-US" sz="2000" baseline="30000" dirty="0"/>
                        <a:t>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456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11 %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46770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E558DB8-6C88-CE48-9884-91D72B551215}"/>
              </a:ext>
            </a:extLst>
          </p:cNvPr>
          <p:cNvSpPr txBox="1"/>
          <p:nvPr/>
        </p:nvSpPr>
        <p:spPr>
          <a:xfrm>
            <a:off x="7339164" y="4014467"/>
            <a:ext cx="4317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 for MNIST 2-junction networks</a:t>
            </a:r>
          </a:p>
        </p:txBody>
      </p:sp>
    </p:spTree>
    <p:extLst>
      <p:ext uri="{BB962C8B-B14F-4D97-AF65-F5344CB8AC3E}">
        <p14:creationId xmlns:p14="http://schemas.microsoft.com/office/powerpoint/2010/main" val="190081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96156-BE91-604D-966E-75CA8099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728FC-F93E-6A45-8304-1A789CD47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970004"/>
            <a:ext cx="11353800" cy="4351338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rgbClr val="4674C1"/>
                </a:solidFill>
              </a:rPr>
              <a:t>We built a customized hardware architecture to leverage pre-defined sparsity</a:t>
            </a:r>
          </a:p>
          <a:p>
            <a:pPr marL="0" indent="0">
              <a:buNone/>
            </a:pPr>
            <a:endParaRPr lang="en-US" i="1" dirty="0">
              <a:solidFill>
                <a:srgbClr val="4674C1"/>
              </a:solidFill>
            </a:endParaRPr>
          </a:p>
          <a:p>
            <a:pPr marL="0" indent="0">
              <a:buNone/>
            </a:pPr>
            <a:r>
              <a:rPr lang="en-US" dirty="0"/>
              <a:t>Key highlights:</a:t>
            </a:r>
          </a:p>
          <a:p>
            <a:pPr marL="0" indent="0">
              <a:buNone/>
            </a:pPr>
            <a:endParaRPr lang="en-US" sz="1000" dirty="0"/>
          </a:p>
          <a:p>
            <a:pPr marL="801688" lvl="1" indent="-344488">
              <a:buFont typeface="Wingdings" pitchFamily="2" charset="2"/>
              <a:buChar char="Ø"/>
            </a:pPr>
            <a:r>
              <a:rPr lang="en-US" dirty="0"/>
              <a:t>On-device training</a:t>
            </a:r>
          </a:p>
          <a:p>
            <a:pPr marL="801688" lvl="1" indent="-344488">
              <a:buFont typeface="Wingdings" pitchFamily="2" charset="2"/>
              <a:buChar char="Ø"/>
            </a:pPr>
            <a:r>
              <a:rPr lang="en-US" dirty="0"/>
              <a:t>Edge-based</a:t>
            </a:r>
          </a:p>
          <a:p>
            <a:pPr marL="801688" lvl="1" indent="-344488">
              <a:buFont typeface="Wingdings" pitchFamily="2" charset="2"/>
              <a:buChar char="Ø"/>
            </a:pPr>
            <a:r>
              <a:rPr lang="en-US" dirty="0"/>
              <a:t>Customizable amount of parallelism</a:t>
            </a:r>
          </a:p>
          <a:p>
            <a:pPr marL="801688" lvl="1" indent="-344488">
              <a:buFont typeface="Wingdings" pitchFamily="2" charset="2"/>
              <a:buChar char="Ø"/>
            </a:pPr>
            <a:r>
              <a:rPr lang="en-US" dirty="0"/>
              <a:t>Clash free memory accesses</a:t>
            </a:r>
          </a:p>
          <a:p>
            <a:pPr marL="801688" lvl="1" indent="-344488">
              <a:buFont typeface="Wingdings" pitchFamily="2" charset="2"/>
              <a:buChar char="Ø"/>
            </a:pPr>
            <a:r>
              <a:rPr lang="en-US" dirty="0"/>
              <a:t>Pipelined processing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E361C-4FE5-F549-ABD0-DC12C3874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C5CB8-CA7E-6041-B59D-4AA3B377A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E7B93-B945-7647-9F10-31EA12556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0A70-9F85-814B-B4CE-57F51709136E}" type="slidenum">
              <a:rPr lang="en-US" smtClean="0"/>
              <a:t>19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C6F30220-3E71-774D-960F-70D431B20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516" y="2827837"/>
            <a:ext cx="4381264" cy="328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18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FB3F-C303-D746-B4AB-B25A6713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3BF4C282-9C39-D746-B3EE-E97F968A27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5734060"/>
                  </p:ext>
                </p:extLst>
              </p:nvPr>
            </p:nvGraphicFramePr>
            <p:xfrm>
              <a:off x="285307" y="1690688"/>
              <a:ext cx="11621386" cy="4351338"/>
            </p:xfrm>
            <a:graphic>
              <a:graphicData uri="http://schemas.microsoft.com/office/powerpoint/2016/summaryzoom">
                <psuz:summaryZm>
                  <psuz:summaryZmObj sectionId="{7CCA778A-2EC9-B648-8302-FE329EDFA75D}">
                    <psuz:zmPr id="{9440D439-9122-F243-A55A-D8EDDD7636C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0328" y="1195115"/>
                          <a:ext cx="3486416" cy="1961108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166:spPr>
                    </psuz:zmPr>
                  </psuz:summaryZmObj>
                  <psuz:summaryZmObj sectionId="{E2FC8422-88F9-6844-BA8C-B13942E464AF}">
                    <psuz:zmPr id="{283DB6FD-6C59-664E-9DFC-2B61225F463B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67485" y="1195115"/>
                          <a:ext cx="3486416" cy="1961108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166:spPr>
                    </psuz:zmPr>
                  </psuz:summaryZmObj>
                  <psuz:summaryZmObj sectionId="{0607C3E1-8F23-8C42-9DCC-0BD9D515FC40}">
                    <psuz:zmPr id="{57470D67-93E8-404F-BE24-57E5AA23B71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684642" y="1195115"/>
                          <a:ext cx="3486416" cy="1961108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3BF4C282-9C39-D746-B3EE-E97F968A27C9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85307" y="1690688"/>
                <a:ext cx="11621386" cy="4351338"/>
                <a:chOff x="285307" y="1690688"/>
                <a:chExt cx="11621386" cy="4351338"/>
              </a:xfrm>
            </p:grpSpPr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35635" y="2885803"/>
                  <a:ext cx="3486416" cy="1961108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52792" y="2885803"/>
                  <a:ext cx="3486416" cy="1961108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6" name="Picture 6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69949" y="2885803"/>
                  <a:ext cx="3486416" cy="1961108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161524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8030A-C204-DD4A-80B0-F18259854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parallelism 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3AC0CC-3934-DD40-8342-9CB3859FCB21}"/>
              </a:ext>
            </a:extLst>
          </p:cNvPr>
          <p:cNvSpPr txBox="1"/>
          <p:nvPr/>
        </p:nvSpPr>
        <p:spPr>
          <a:xfrm>
            <a:off x="4120688" y="1808173"/>
            <a:ext cx="8071312" cy="52322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r>
              <a:rPr kumimoji="0" lang="en-US" sz="2800" b="0" i="1" u="none" strike="noStrike" kern="1200" cap="none" spc="0" normalizeH="0" baseline="-2500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#edges (weights) processed in parallel in junction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FDAA3D-3403-D846-927A-78B7E532B63B}"/>
              </a:ext>
            </a:extLst>
          </p:cNvPr>
          <p:cNvGrpSpPr/>
          <p:nvPr/>
        </p:nvGrpSpPr>
        <p:grpSpPr>
          <a:xfrm>
            <a:off x="6466212" y="5265716"/>
            <a:ext cx="6349023" cy="1614166"/>
            <a:chOff x="4108762" y="4645631"/>
            <a:chExt cx="6349023" cy="161416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58DEB0-9629-C24A-95F6-26A5BD06A167}"/>
                </a:ext>
              </a:extLst>
            </p:cNvPr>
            <p:cNvSpPr txBox="1"/>
            <p:nvPr/>
          </p:nvSpPr>
          <p:spPr>
            <a:xfrm>
              <a:off x="4108762" y="4871575"/>
              <a:ext cx="22423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Slow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Training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D642D5-9CD6-1D42-9149-B725BFD9F0B5}"/>
                </a:ext>
              </a:extLst>
            </p:cNvPr>
            <p:cNvSpPr txBox="1"/>
            <p:nvPr/>
          </p:nvSpPr>
          <p:spPr>
            <a:xfrm>
              <a:off x="7998242" y="4892944"/>
              <a:ext cx="24595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Hardware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Intensive</a:t>
              </a:r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F1886F26-26C8-EF45-A99C-49727CF09BA4}"/>
                </a:ext>
              </a:extLst>
            </p:cNvPr>
            <p:cNvSpPr/>
            <p:nvPr/>
          </p:nvSpPr>
          <p:spPr>
            <a:xfrm>
              <a:off x="5873806" y="4645631"/>
              <a:ext cx="2024717" cy="1028218"/>
            </a:xfrm>
            <a:prstGeom prst="rtTriangle">
              <a:avLst/>
            </a:prstGeom>
            <a:gradFill flip="none" rotWithShape="1">
              <a:gsLst>
                <a:gs pos="0">
                  <a:schemeClr val="accent1"/>
                </a:gs>
                <a:gs pos="50000">
                  <a:schemeClr val="accent1">
                    <a:lumMod val="30000"/>
                    <a:lumOff val="70000"/>
                  </a:schemeClr>
                </a:gs>
                <a:gs pos="100000">
                  <a:srgbClr val="E7F4D6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2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513508-B7D0-4F43-AF93-74C06939237F}"/>
                </a:ext>
              </a:extLst>
            </p:cNvPr>
            <p:cNvSpPr txBox="1"/>
            <p:nvPr/>
          </p:nvSpPr>
          <p:spPr>
            <a:xfrm>
              <a:off x="7352867" y="4775459"/>
              <a:ext cx="880344" cy="900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5249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dobe Caslon Pro Bold" pitchFamily="18" charset="0"/>
                  <a:ea typeface="+mn-ea"/>
                  <a:cs typeface="+mn-cs"/>
                </a:rPr>
                <a:t>z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E0CA3C-7CF8-9E4B-9D4C-32C0C93A7C07}"/>
                </a:ext>
              </a:extLst>
            </p:cNvPr>
            <p:cNvSpPr txBox="1"/>
            <p:nvPr/>
          </p:nvSpPr>
          <p:spPr>
            <a:xfrm>
              <a:off x="5823275" y="5736577"/>
              <a:ext cx="2242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Flexibility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51FB441-A407-3E40-B899-92E8BFF22F04}"/>
              </a:ext>
            </a:extLst>
          </p:cNvPr>
          <p:cNvSpPr txBox="1"/>
          <p:nvPr/>
        </p:nvSpPr>
        <p:spPr>
          <a:xfrm>
            <a:off x="1287076" y="5949440"/>
            <a:ext cx="1926361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r>
              <a:rPr kumimoji="0" lang="en-US" sz="24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F2A57F-3E6B-944D-BA0C-30960C0C2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5" y="2214348"/>
            <a:ext cx="2793587" cy="35450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6F7954-B0B5-B441-9590-F9C9BF6C3359}"/>
                  </a:ext>
                </a:extLst>
              </p:cNvPr>
              <p:cNvSpPr txBox="1"/>
              <p:nvPr/>
            </p:nvSpPr>
            <p:spPr>
              <a:xfrm>
                <a:off x="4408478" y="2553004"/>
                <a:ext cx="7645555" cy="868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#</m:t>
                      </m:r>
                      <m:r>
                        <m:rPr>
                          <m:nor/>
                        </m:rP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clock</m:t>
                      </m:r>
                      <m:r>
                        <m:rPr>
                          <m:nor/>
                        </m:rP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cycles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to</m:t>
                      </m:r>
                      <m:r>
                        <m:rPr>
                          <m:nor/>
                        </m:rP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process</m:t>
                      </m:r>
                      <m:r>
                        <m:rPr>
                          <m:nor/>
                        </m:rP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junction</m:t>
                      </m:r>
                      <m:r>
                        <m:rPr>
                          <m:nor/>
                        </m:rP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i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#</m:t>
                          </m:r>
                          <m:r>
                            <m:rPr>
                              <m:sty m:val="p"/>
                            </m:rP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weights</m:t>
                          </m:r>
                          <m: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6F7954-B0B5-B441-9590-F9C9BF6C3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478" y="2553004"/>
                <a:ext cx="7645555" cy="868828"/>
              </a:xfrm>
              <a:prstGeom prst="rect">
                <a:avLst/>
              </a:prstGeom>
              <a:blipFill>
                <a:blip r:embed="rId4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CBFFCD4-98A8-954A-B611-8C5AF7FF3F53}"/>
              </a:ext>
            </a:extLst>
          </p:cNvPr>
          <p:cNvSpPr txBox="1"/>
          <p:nvPr/>
        </p:nvSpPr>
        <p:spPr>
          <a:xfrm>
            <a:off x="5080551" y="3587852"/>
            <a:ext cx="5845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Computational complexity depends only on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54C506-0282-224F-A26F-5B0E7D50854B}"/>
              </a:ext>
            </a:extLst>
          </p:cNvPr>
          <p:cNvSpPr txBox="1"/>
          <p:nvPr/>
        </p:nvSpPr>
        <p:spPr>
          <a:xfrm>
            <a:off x="4098534" y="4304996"/>
            <a:ext cx="8115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Decouple hardware required from network complexity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0209C3-E70B-F143-885E-143154ED6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BD9C5D-44AB-5342-AF84-4F4364EB9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C8CB550-ABDE-E64D-BC3C-803D4A11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0A70-9F85-814B-B4CE-57F5170913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1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511AE-572F-5644-8204-EFD8D3CD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organization and clash freedom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69857-A172-A548-A096-4FA7EE08A7D4}"/>
              </a:ext>
            </a:extLst>
          </p:cNvPr>
          <p:cNvSpPr txBox="1"/>
          <p:nvPr/>
        </p:nvSpPr>
        <p:spPr>
          <a:xfrm>
            <a:off x="6096000" y="3069938"/>
            <a:ext cx="3871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side nodes are accessed in arbitrary order due to interleaving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78F06D-D962-7940-87EE-7C602EE91AC0}"/>
              </a:ext>
            </a:extLst>
          </p:cNvPr>
          <p:cNvSpPr txBox="1"/>
          <p:nvPr/>
        </p:nvSpPr>
        <p:spPr>
          <a:xfrm>
            <a:off x="845527" y="1685310"/>
            <a:ext cx="42910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r>
              <a:rPr kumimoji="0" lang="en-US" sz="2800" b="0" i="1" u="none" strike="noStrike" kern="1200" cap="none" spc="0" normalizeH="0" baseline="-2500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memories for storing each variable in each junction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5157A3-5FBE-4A40-8ABC-66D23834E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9417"/>
            <a:ext cx="5982069" cy="3100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105882-618B-6043-9495-CF2483304139}"/>
              </a:ext>
            </a:extLst>
          </p:cNvPr>
          <p:cNvSpPr txBox="1"/>
          <p:nvPr/>
        </p:nvSpPr>
        <p:spPr>
          <a:xfrm>
            <a:off x="1719209" y="5894685"/>
            <a:ext cx="1926361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r>
              <a:rPr kumimoji="0" lang="en-US" sz="24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D4122B-58B1-3646-A2C5-906218D979FA}"/>
              </a:ext>
            </a:extLst>
          </p:cNvPr>
          <p:cNvSpPr/>
          <p:nvPr/>
        </p:nvSpPr>
        <p:spPr>
          <a:xfrm>
            <a:off x="6007709" y="5080335"/>
            <a:ext cx="42913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Weights are accessed one row at a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1DA30A-A7A1-0F41-930E-60F54C5BE0CF}"/>
              </a:ext>
            </a:extLst>
          </p:cNvPr>
          <p:cNvSpPr txBox="1"/>
          <p:nvPr/>
        </p:nvSpPr>
        <p:spPr>
          <a:xfrm>
            <a:off x="6827596" y="1510210"/>
            <a:ext cx="51896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Must access each memory no more than once per clock cycle, otherwise clash =&gt; processing stall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F0E4F-BB2C-0A43-AFA6-183B88E13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2B729C-DD9D-894A-B4DF-1421DD7A7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E4BB4B-F106-464D-83AD-23C9F1C7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0A70-9F85-814B-B4CE-57F51709136E}" type="slidenum">
              <a:rPr lang="en-US" smtClean="0"/>
              <a:t>21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701EEE-CA2E-8646-8E3B-8B5A7CA7C82A}"/>
              </a:ext>
            </a:extLst>
          </p:cNvPr>
          <p:cNvSpPr txBox="1"/>
          <p:nvPr/>
        </p:nvSpPr>
        <p:spPr>
          <a:xfrm>
            <a:off x="8332535" y="3993241"/>
            <a:ext cx="3270519" cy="830997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S. Dey, P. A. </a:t>
            </a:r>
            <a:r>
              <a:rPr lang="en-US" sz="1200" dirty="0" err="1"/>
              <a:t>Beerel</a:t>
            </a:r>
            <a:r>
              <a:rPr lang="en-US" sz="1200" dirty="0"/>
              <a:t> and K. M. </a:t>
            </a:r>
            <a:r>
              <a:rPr lang="en-US" sz="1200" dirty="0" err="1"/>
              <a:t>Chugg</a:t>
            </a:r>
            <a:r>
              <a:rPr lang="en-US" sz="1200" dirty="0"/>
              <a:t>, “</a:t>
            </a:r>
            <a:r>
              <a:rPr lang="en-US" sz="1200" dirty="0" err="1"/>
              <a:t>Interleaver</a:t>
            </a:r>
            <a:r>
              <a:rPr lang="en-US" sz="1200" dirty="0"/>
              <a:t> design for deep neural networks,” in </a:t>
            </a:r>
            <a:r>
              <a:rPr lang="en-US" sz="1200" i="1" dirty="0"/>
              <a:t>51</a:t>
            </a:r>
            <a:r>
              <a:rPr lang="en-US" sz="1200" i="1" baseline="30000" dirty="0"/>
              <a:t>st</a:t>
            </a:r>
            <a:r>
              <a:rPr lang="en-US" sz="1200" i="1" dirty="0"/>
              <a:t> Annual Asilomar Conference on Signals, Systems, and Computers (ACSSC)</a:t>
            </a:r>
            <a:r>
              <a:rPr lang="en-US" sz="1200" dirty="0"/>
              <a:t>, pp. 1979-1983, Oct 2017.</a:t>
            </a:r>
          </a:p>
        </p:txBody>
      </p:sp>
    </p:spTree>
    <p:extLst>
      <p:ext uri="{BB962C8B-B14F-4D97-AF65-F5344CB8AC3E}">
        <p14:creationId xmlns:p14="http://schemas.microsoft.com/office/powerpoint/2010/main" val="290051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F3746-C9B5-8C43-BF37-537C4474E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and Pipelined 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63462F-ED39-604E-B9B4-9C81B95C7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4516"/>
            <a:ext cx="7463589" cy="4067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A6E259-6A6A-3C49-B3DA-EDFD6A58E09D}"/>
              </a:ext>
            </a:extLst>
          </p:cNvPr>
          <p:cNvSpPr txBox="1"/>
          <p:nvPr/>
        </p:nvSpPr>
        <p:spPr>
          <a:xfrm>
            <a:off x="7587915" y="1793088"/>
            <a:ext cx="4604085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FF, BP, UP operates only on weights which are present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Operational parallelism: 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FF, BP, UP simultaneously inside a junction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Junction pipelining: 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operates on different inputs across junctions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Faster training @ more hardware and storage cost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AA473F-6DAC-EB4E-9E58-4B421447C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977B3-28B2-BE4D-ADC1-D801F1EA8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6BE12-747E-8F43-B20C-8C7BFD459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0A70-9F85-814B-B4CE-57F51709136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68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396838-4B70-1940-9574-78F766F1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673" y="1399756"/>
            <a:ext cx="5684653" cy="385143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Search</a:t>
            </a:r>
            <a:b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Automate the design of CNNs with good performance and low complexity</a:t>
            </a:r>
          </a:p>
        </p:txBody>
      </p:sp>
    </p:spTree>
    <p:extLst>
      <p:ext uri="{BB962C8B-B14F-4D97-AF65-F5344CB8AC3E}">
        <p14:creationId xmlns:p14="http://schemas.microsoft.com/office/powerpoint/2010/main" val="4115578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3AE3A99-6037-D84D-BF68-3A0B29275135}"/>
              </a:ext>
            </a:extLst>
          </p:cNvPr>
          <p:cNvSpPr/>
          <p:nvPr/>
        </p:nvSpPr>
        <p:spPr>
          <a:xfrm>
            <a:off x="5639980" y="4156580"/>
            <a:ext cx="5045337" cy="1247888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4000">
                <a:schemeClr val="accent1">
                  <a:lumMod val="40000"/>
                  <a:lumOff val="60000"/>
                </a:schemeClr>
              </a:gs>
              <a:gs pos="100000">
                <a:srgbClr val="DBE2F8"/>
              </a:gs>
            </a:gsLst>
            <a:lin ang="0" scaled="1"/>
            <a:tileRect/>
          </a:gra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US" sz="5400" b="0" i="1" u="none" strike="noStrike" kern="1200" cap="none" spc="0" normalizeH="0" baseline="-2500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endParaRPr kumimoji="0" lang="en-US" sz="5400" b="0" i="1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CA50C-400F-1E43-908B-F30458C23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7244FD-4630-4F47-A6A2-00ABE9D88E4B}"/>
              </a:ext>
            </a:extLst>
          </p:cNvPr>
          <p:cNvSpPr/>
          <p:nvPr/>
        </p:nvSpPr>
        <p:spPr>
          <a:xfrm>
            <a:off x="1133486" y="1709938"/>
            <a:ext cx="108096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Optimize performance keeping in mind given complexity constraints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18B09B-60BC-FB4F-8439-2F82B9064036}"/>
              </a:ext>
            </a:extLst>
          </p:cNvPr>
          <p:cNvSpPr txBox="1"/>
          <p:nvPr/>
        </p:nvSpPr>
        <p:spPr>
          <a:xfrm>
            <a:off x="1133486" y="2474420"/>
            <a:ext cx="9497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Modified loss function:   </a:t>
            </a:r>
            <a:r>
              <a:rPr lang="en-US" sz="2800" i="1" dirty="0">
                <a:solidFill>
                  <a:prstClr val="black"/>
                </a:solidFill>
                <a:latin typeface="Calibri" panose="020F0502020204030204"/>
              </a:rPr>
              <a:t>f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2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(Performance) +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US" sz="2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2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(Complexity)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0BDB2D-7C91-2C45-9D9D-19B01BD7CFF4}"/>
              </a:ext>
            </a:extLst>
          </p:cNvPr>
          <p:cNvSpPr txBox="1"/>
          <p:nvPr/>
        </p:nvSpPr>
        <p:spPr>
          <a:xfrm>
            <a:off x="9549879" y="5488101"/>
            <a:ext cx="22708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Good performance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Slow to train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Slow search process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485200-D800-2346-BB36-DCFB50B2EE2C}"/>
              </a:ext>
            </a:extLst>
          </p:cNvPr>
          <p:cNvSpPr txBox="1"/>
          <p:nvPr/>
        </p:nvSpPr>
        <p:spPr>
          <a:xfrm>
            <a:off x="4405803" y="5488101"/>
            <a:ext cx="24683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Quick to train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Sacrifice performance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CF77A-8CAB-3749-A59A-2574580C48B6}"/>
              </a:ext>
            </a:extLst>
          </p:cNvPr>
          <p:cNvSpPr txBox="1"/>
          <p:nvPr/>
        </p:nvSpPr>
        <p:spPr>
          <a:xfrm>
            <a:off x="1133486" y="4780524"/>
            <a:ext cx="3499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US" sz="2800" b="0" i="1" u="none" strike="noStrike" kern="1200" cap="none" spc="0" normalizeH="0" baseline="-2500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like regularization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8A473-857B-D443-B3C1-B2E51146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Sourya Dey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46042-E849-604C-95A3-4C057E17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University of Southern California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A064DB-FA22-3A41-AA65-028D82DF7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285CA3-FC63-B540-A6F4-9B493A2A5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3D3A80-6889-6B43-BB2D-C133DABBE348}"/>
              </a:ext>
            </a:extLst>
          </p:cNvPr>
          <p:cNvSpPr txBox="1"/>
          <p:nvPr/>
        </p:nvSpPr>
        <p:spPr>
          <a:xfrm>
            <a:off x="5067723" y="3027879"/>
            <a:ext cx="2898690" cy="76944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Gauge</a:t>
            </a:r>
            <a:r>
              <a:rPr lang="en-US" sz="2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200" dirty="0" err="1">
                <a:solidFill>
                  <a:prstClr val="black"/>
                </a:solidFill>
                <a:latin typeface="Calibri" panose="020F0502020204030204"/>
              </a:rPr>
              <a:t>val</a:t>
            </a:r>
            <a:r>
              <a:rPr lang="en-US" sz="2200" dirty="0">
                <a:solidFill>
                  <a:prstClr val="black"/>
                </a:solidFill>
                <a:latin typeface="Calibri" panose="020F0502020204030204"/>
              </a:rPr>
              <a:t> accuracy from quick training runs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650C08-B539-FF4B-B483-1DB47D1140BC}"/>
              </a:ext>
            </a:extLst>
          </p:cNvPr>
          <p:cNvSpPr txBox="1"/>
          <p:nvPr/>
        </p:nvSpPr>
        <p:spPr>
          <a:xfrm>
            <a:off x="8682040" y="3005196"/>
            <a:ext cx="1757576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Wall clock time to train</a:t>
            </a:r>
          </a:p>
        </p:txBody>
      </p:sp>
    </p:spTree>
    <p:extLst>
      <p:ext uri="{BB962C8B-B14F-4D97-AF65-F5344CB8AC3E}">
        <p14:creationId xmlns:p14="http://schemas.microsoft.com/office/powerpoint/2010/main" val="3735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  <p:bldP spid="9" grpId="0"/>
      <p:bldP spid="10" grpId="0"/>
      <p:bldP spid="3" grpId="0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3EA51-4589-E14A-A161-ECD81EB7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optimization problem for </a:t>
            </a:r>
            <a:r>
              <a:rPr lang="en-US" i="1" dirty="0"/>
              <a:t>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F6DEE-5746-554E-9842-F057C01C3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186" y="1904790"/>
            <a:ext cx="9790355" cy="1504874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chemeClr val="accent1"/>
                </a:solidFill>
              </a:rPr>
              <a:t>Performance and complexity are both functions of overall config: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 Discrete architecture hyperparameters (#layers, type of layer, …), AND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 Continuous training hyperparameters (learning rate, decay, …) 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E74B464-B5E1-CF46-85C2-2EC7A07F6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Sourya Dey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B9C2378-FD78-6C4B-A834-5A6127A61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University of Southern California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884F71-353D-FB49-8B40-3ABC49366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285CA3-FC63-B540-A6F4-9B493A2A5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4C46A0B-262C-F244-AE2E-C5F2949A36E6}"/>
              </a:ext>
            </a:extLst>
          </p:cNvPr>
          <p:cNvSpPr txBox="1">
            <a:spLocks/>
          </p:cNvSpPr>
          <p:nvPr/>
        </p:nvSpPr>
        <p:spPr>
          <a:xfrm>
            <a:off x="1197185" y="3779648"/>
            <a:ext cx="9790355" cy="2471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>
                <a:solidFill>
                  <a:schemeClr val="accent1"/>
                </a:solidFill>
              </a:rPr>
              <a:t>Approaches: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 Simulated annealing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 </a:t>
            </a:r>
            <a:r>
              <a:rPr lang="en-US" sz="2400" b="1" dirty="0"/>
              <a:t>Bayesian optimization</a:t>
            </a:r>
          </a:p>
          <a:p>
            <a:pPr>
              <a:buFont typeface="Wingdings" pitchFamily="2" charset="2"/>
              <a:buChar char="Ø"/>
            </a:pPr>
            <a:r>
              <a:rPr lang="en-US" sz="2400" b="1" dirty="0"/>
              <a:t> </a:t>
            </a:r>
            <a:r>
              <a:rPr lang="en-US" sz="2400" dirty="0"/>
              <a:t>Genetic algorithms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 Combination of these…</a:t>
            </a:r>
          </a:p>
        </p:txBody>
      </p:sp>
    </p:spTree>
    <p:extLst>
      <p:ext uri="{BB962C8B-B14F-4D97-AF65-F5344CB8AC3E}">
        <p14:creationId xmlns:p14="http://schemas.microsoft.com/office/powerpoint/2010/main" val="1121178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9C96-856C-EF44-90B1-4D978929D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2B187-4DD4-B940-98F0-BB82DEC25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D7112-6F39-094B-BDAB-F50E702C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06E73-3D78-F047-8533-4633CF7E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5DD6-FC2B-DC45-A889-368DBC059099}" type="slidenum">
              <a:rPr lang="en-US" smtClean="0"/>
              <a:t>26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90B7E6-1591-294C-8E98-159D5B243EC0}"/>
              </a:ext>
            </a:extLst>
          </p:cNvPr>
          <p:cNvSpPr txBox="1"/>
          <p:nvPr/>
        </p:nvSpPr>
        <p:spPr>
          <a:xfrm>
            <a:off x="838200" y="1678246"/>
            <a:ext cx="815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Clr>
                <a:srgbClr val="000000"/>
              </a:buClr>
              <a:buSzPct val="100000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Sample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(·) for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n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initial configs and model via a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 pitchFamily="34" charset="0"/>
                <a:ea typeface="Helvetica Neue Medium" panose="02000503000000020004" pitchFamily="2" charset="0"/>
                <a:cs typeface="Calibri" panose="020F0502020204030204" pitchFamily="34" charset="0"/>
              </a:rPr>
              <a:t>Gaussian process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5B588A-1C72-1747-8EAC-FCD8DB9CF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133" y="2321441"/>
            <a:ext cx="4586934" cy="13179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E8EB66-AAB2-0046-9536-D43A836BF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785" y="2525687"/>
            <a:ext cx="3946549" cy="873663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2F3467-3286-B242-AC8A-B4056671EFB2}"/>
              </a:ext>
            </a:extLst>
          </p:cNvPr>
          <p:cNvSpPr txBox="1"/>
          <p:nvPr/>
        </p:nvSpPr>
        <p:spPr>
          <a:xfrm>
            <a:off x="8325944" y="2671394"/>
            <a:ext cx="133389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lvl="0">
              <a:buClr>
                <a:srgbClr val="000000"/>
              </a:buClr>
              <a:buSzPct val="100000"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Covariance</a:t>
            </a:r>
          </a:p>
          <a:p>
            <a:pPr lvl="0">
              <a:buClr>
                <a:srgbClr val="000000"/>
              </a:buClr>
              <a:buSzPct val="100000"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kernel </a:t>
            </a:r>
            <a:r>
              <a:rPr lang="en-US" sz="2000" i="1" dirty="0">
                <a:solidFill>
                  <a:prstClr val="black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B26B52-B3B0-4145-B1A8-F2504F7FB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800961"/>
            <a:ext cx="7997857" cy="9623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2BCDC0-FD20-7D4F-9B2F-7397DE576E23}"/>
              </a:ext>
            </a:extLst>
          </p:cNvPr>
          <p:cNvSpPr txBox="1"/>
          <p:nvPr/>
        </p:nvSpPr>
        <p:spPr>
          <a:xfrm>
            <a:off x="42864" y="4205023"/>
            <a:ext cx="12038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Clr>
                <a:srgbClr val="000000"/>
              </a:buClr>
              <a:buSzPct val="100000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Get potential new configs via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 pitchFamily="34" charset="0"/>
                <a:ea typeface="Helvetica Neue Medium" panose="02000503000000020004" pitchFamily="2" charset="0"/>
                <a:cs typeface="Calibri" panose="020F0502020204030204" pitchFamily="34" charset="0"/>
              </a:rPr>
              <a:t>expected improvement =&gt;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Expensive </a:t>
            </a:r>
            <a:r>
              <a:rPr lang="en-US" sz="2400" b="1" i="1" dirty="0">
                <a:solidFill>
                  <a:prstClr val="black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f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evaluations are minimized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8F02E3-86B1-5E4E-A4EF-0B54CB345C4B}"/>
              </a:ext>
            </a:extLst>
          </p:cNvPr>
          <p:cNvSpPr txBox="1"/>
          <p:nvPr/>
        </p:nvSpPr>
        <p:spPr>
          <a:xfrm>
            <a:off x="3648075" y="5803074"/>
            <a:ext cx="910151" cy="6463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best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6886DE-0AAA-3946-963A-D9F1317EE298}"/>
              </a:ext>
            </a:extLst>
          </p:cNvPr>
          <p:cNvSpPr txBox="1"/>
          <p:nvPr/>
        </p:nvSpPr>
        <p:spPr>
          <a:xfrm>
            <a:off x="4879840" y="5803073"/>
            <a:ext cx="1042988" cy="6463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N</a:t>
            </a:r>
            <a:r>
              <a:rPr lang="en-US" dirty="0"/>
              <a:t>(0,1) </a:t>
            </a:r>
            <a:r>
              <a:rPr lang="en-US" dirty="0" err="1"/>
              <a:t>cdf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E386BA-839D-BD4F-9F6E-7E621E8D6A4D}"/>
              </a:ext>
            </a:extLst>
          </p:cNvPr>
          <p:cNvSpPr txBox="1"/>
          <p:nvPr/>
        </p:nvSpPr>
        <p:spPr>
          <a:xfrm>
            <a:off x="7790162" y="5803073"/>
            <a:ext cx="1042988" cy="6463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N</a:t>
            </a:r>
            <a:r>
              <a:rPr lang="en-US" dirty="0"/>
              <a:t>(0,1) pdf</a:t>
            </a:r>
          </a:p>
        </p:txBody>
      </p:sp>
    </p:spTree>
    <p:extLst>
      <p:ext uri="{BB962C8B-B14F-4D97-AF65-F5344CB8AC3E}">
        <p14:creationId xmlns:p14="http://schemas.microsoft.com/office/powerpoint/2010/main" val="201973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7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2B444-5D04-CF43-85D5-4EFE641CE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CF950-B691-4247-80E4-A95F180BB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3072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 Number of convolutional layers and filters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Where to apply </a:t>
            </a:r>
            <a:r>
              <a:rPr lang="en-US" dirty="0" err="1"/>
              <a:t>downsampling</a:t>
            </a: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Kernel sizes (including pointwise convolution)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Grouped convolutions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Batch normalization – yes/no?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Number of classifier layers, nodes, </a:t>
            </a:r>
            <a:r>
              <a:rPr lang="en-US" i="1" dirty="0"/>
              <a:t>pre-defined sparsity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Learning rate and decay style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Weight decay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Batch size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A0670-42ED-1240-9DF9-A916164EE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4F778-73E2-5448-B253-EBC4C165B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396FB-1C2D-3E4E-B644-3D6A6CE5B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5DD6-FC2B-DC45-A889-368DBC059099}" type="slidenum">
              <a:rPr lang="en-US" smtClean="0"/>
              <a:t>27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E6D1BB-A296-C243-9B52-2BD8A95A8D14}"/>
              </a:ext>
            </a:extLst>
          </p:cNvPr>
          <p:cNvSpPr/>
          <p:nvPr/>
        </p:nvSpPr>
        <p:spPr>
          <a:xfrm>
            <a:off x="1243013" y="1690688"/>
            <a:ext cx="8229600" cy="9525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B46893-9523-6C49-8B7A-D50515EDCE6A}"/>
              </a:ext>
            </a:extLst>
          </p:cNvPr>
          <p:cNvSpPr/>
          <p:nvPr/>
        </p:nvSpPr>
        <p:spPr>
          <a:xfrm>
            <a:off x="1243013" y="2749550"/>
            <a:ext cx="8229600" cy="1381126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7CB6D4-3EB5-F047-99F0-8F225FA6CCDF}"/>
              </a:ext>
            </a:extLst>
          </p:cNvPr>
          <p:cNvSpPr/>
          <p:nvPr/>
        </p:nvSpPr>
        <p:spPr>
          <a:xfrm>
            <a:off x="1243013" y="4265612"/>
            <a:ext cx="8229600" cy="406401"/>
          </a:xfrm>
          <a:prstGeom prst="rect">
            <a:avLst/>
          </a:prstGeom>
          <a:solidFill>
            <a:srgbClr val="7030A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E69AF2-17FB-D54F-8FF3-793B19D7CAF8}"/>
              </a:ext>
            </a:extLst>
          </p:cNvPr>
          <p:cNvSpPr/>
          <p:nvPr/>
        </p:nvSpPr>
        <p:spPr>
          <a:xfrm>
            <a:off x="1243013" y="4806949"/>
            <a:ext cx="8229600" cy="1414464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8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122A-07BA-1F4E-83AE-4F9FBA56A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28874" cy="1632117"/>
          </a:xfrm>
        </p:spPr>
        <p:txBody>
          <a:bodyPr/>
          <a:lstStyle/>
          <a:p>
            <a:r>
              <a:rPr lang="en-US" dirty="0"/>
              <a:t>Example results for</a:t>
            </a:r>
            <a:br>
              <a:rPr lang="en-US" dirty="0"/>
            </a:br>
            <a:r>
              <a:rPr lang="en-US" dirty="0"/>
              <a:t>CIFAR10 w/o augmentation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875DD-A35B-B846-8F0A-D4BC6E11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F4989-6129-C242-9705-828B9DBB9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60013-EF33-DA41-B5B0-10BDC0B06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5DD6-FC2B-DC45-A889-368DBC059099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B78758-E4DD-4949-84EC-6D5CFC4AE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4" y="365125"/>
            <a:ext cx="1603462" cy="6127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8C2A64-0C4E-3E4F-9465-087C627CE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4425"/>
            <a:ext cx="1815060" cy="35847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269FD89-1E35-B848-A1AF-B1F391C308B4}"/>
              </a:ext>
            </a:extLst>
          </p:cNvPr>
          <p:cNvSpPr txBox="1"/>
          <p:nvPr/>
        </p:nvSpPr>
        <p:spPr>
          <a:xfrm>
            <a:off x="6028147" y="2330239"/>
            <a:ext cx="33171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buClr>
                <a:srgbClr val="000000"/>
              </a:buClr>
              <a:buSzPct val="100000"/>
              <a:defRPr/>
            </a:pPr>
            <a:r>
              <a:rPr lang="en-US" sz="2800" i="1" dirty="0" err="1">
                <a:solidFill>
                  <a:schemeClr val="accent1"/>
                </a:solidFill>
                <a:latin typeface="Calibri" panose="020F0502020204030204" pitchFamily="34" charset="0"/>
                <a:ea typeface="Helvetica Neue Medium" panose="02000503000000020004" pitchFamily="2" charset="0"/>
                <a:cs typeface="Calibri" panose="020F0502020204030204" pitchFamily="34" charset="0"/>
              </a:rPr>
              <a:t>w</a:t>
            </a:r>
            <a:r>
              <a:rPr lang="en-US" sz="2800" i="1" baseline="-25000" dirty="0" err="1">
                <a:solidFill>
                  <a:schemeClr val="accent1"/>
                </a:solidFill>
                <a:latin typeface="Calibri" panose="020F0502020204030204" pitchFamily="34" charset="0"/>
                <a:ea typeface="Helvetica Neue Medium" panose="02000503000000020004" pitchFamily="2" charset="0"/>
                <a:cs typeface="Calibri" panose="020F0502020204030204" pitchFamily="34" charset="0"/>
              </a:rPr>
              <a:t>c</a:t>
            </a:r>
            <a:r>
              <a:rPr lang="en-US" sz="2800" i="1" dirty="0">
                <a:solidFill>
                  <a:schemeClr val="accent1"/>
                </a:solidFill>
                <a:latin typeface="Calibri" panose="020F0502020204030204" pitchFamily="34" charset="0"/>
                <a:ea typeface="Helvetica Neue Medium" panose="02000503000000020004" pitchFamily="2" charset="0"/>
                <a:cs typeface="Calibri" panose="020F0502020204030204" pitchFamily="34" charset="0"/>
              </a:rPr>
              <a:t> = 0.1</a:t>
            </a:r>
          </a:p>
          <a:p>
            <a:pPr lvl="0" algn="ctr">
              <a:buClr>
                <a:srgbClr val="000000"/>
              </a:buClr>
              <a:buSzPct val="100000"/>
              <a:defRPr/>
            </a:pPr>
            <a:r>
              <a:rPr lang="en-US" sz="2800" i="1" dirty="0">
                <a:solidFill>
                  <a:schemeClr val="accent1"/>
                </a:solidFill>
                <a:latin typeface="Calibri" panose="020F0502020204030204" pitchFamily="34" charset="0"/>
                <a:ea typeface="Helvetica Neue Medium" panose="02000503000000020004" pitchFamily="2" charset="0"/>
                <a:cs typeface="Calibri" panose="020F0502020204030204" pitchFamily="34" charset="0"/>
              </a:rPr>
              <a:t>(More balanced case)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61FE16-F4A4-4343-9B4F-CFF11FBB1880}"/>
              </a:ext>
            </a:extLst>
          </p:cNvPr>
          <p:cNvSpPr txBox="1"/>
          <p:nvPr/>
        </p:nvSpPr>
        <p:spPr>
          <a:xfrm>
            <a:off x="2732297" y="2232349"/>
            <a:ext cx="22928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ct val="100000"/>
              <a:defRPr/>
            </a:pPr>
            <a:r>
              <a:rPr lang="en-US" sz="2800" i="1" dirty="0" err="1">
                <a:solidFill>
                  <a:schemeClr val="accent1"/>
                </a:solidFill>
                <a:latin typeface="Calibri" panose="020F0502020204030204" pitchFamily="34" charset="0"/>
                <a:ea typeface="Helvetica Neue Medium" panose="02000503000000020004" pitchFamily="2" charset="0"/>
                <a:cs typeface="Calibri" panose="020F0502020204030204" pitchFamily="34" charset="0"/>
              </a:rPr>
              <a:t>w</a:t>
            </a:r>
            <a:r>
              <a:rPr lang="en-US" sz="2800" i="1" baseline="-25000" dirty="0" err="1">
                <a:solidFill>
                  <a:schemeClr val="accent1"/>
                </a:solidFill>
                <a:latin typeface="Calibri" panose="020F0502020204030204" pitchFamily="34" charset="0"/>
                <a:ea typeface="Helvetica Neue Medium" panose="02000503000000020004" pitchFamily="2" charset="0"/>
                <a:cs typeface="Calibri" panose="020F0502020204030204" pitchFamily="34" charset="0"/>
              </a:rPr>
              <a:t>c</a:t>
            </a:r>
            <a:r>
              <a:rPr lang="en-US" sz="2800" i="1" dirty="0">
                <a:solidFill>
                  <a:schemeClr val="accent1"/>
                </a:solidFill>
                <a:latin typeface="Calibri" panose="020F0502020204030204" pitchFamily="34" charset="0"/>
                <a:ea typeface="Helvetica Neue Medium" panose="02000503000000020004" pitchFamily="2" charset="0"/>
                <a:cs typeface="Calibri" panose="020F0502020204030204" pitchFamily="34" charset="0"/>
              </a:rPr>
              <a:t> = 1</a:t>
            </a:r>
          </a:p>
          <a:p>
            <a:pPr lvl="0" algn="ctr">
              <a:buClr>
                <a:srgbClr val="000000"/>
              </a:buClr>
              <a:buSzPct val="100000"/>
              <a:defRPr/>
            </a:pPr>
            <a:r>
              <a:rPr lang="en-US" sz="2800" i="1" dirty="0">
                <a:solidFill>
                  <a:schemeClr val="accent1"/>
                </a:solidFill>
                <a:latin typeface="Calibri" panose="020F0502020204030204" pitchFamily="34" charset="0"/>
                <a:ea typeface="Helvetica Neue Medium" panose="02000503000000020004" pitchFamily="2" charset="0"/>
                <a:cs typeface="Calibri" panose="020F0502020204030204" pitchFamily="34" charset="0"/>
              </a:rPr>
              <a:t>(Focus on low complexity)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3CBF2F-2B82-8147-ADEC-5D18ADD7CE19}"/>
              </a:ext>
            </a:extLst>
          </p:cNvPr>
          <p:cNvSpPr/>
          <p:nvPr/>
        </p:nvSpPr>
        <p:spPr>
          <a:xfrm>
            <a:off x="6157685" y="3617344"/>
            <a:ext cx="305805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buSzPct val="100000"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Learning rate = 4.4e-3</a:t>
            </a:r>
          </a:p>
          <a:p>
            <a:pPr lvl="0">
              <a:buClr>
                <a:srgbClr val="000000"/>
              </a:buClr>
              <a:buSzPct val="100000"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Exponential Decay = 0.992</a:t>
            </a:r>
          </a:p>
          <a:p>
            <a:pPr lvl="0">
              <a:buClr>
                <a:srgbClr val="000000"/>
              </a:buClr>
              <a:buSzPct val="100000"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Weight decay = 2.3e-3</a:t>
            </a:r>
          </a:p>
          <a:p>
            <a:pPr lvl="0">
              <a:buClr>
                <a:srgbClr val="000000"/>
              </a:buClr>
              <a:buSzPct val="100000"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Batch size = 338</a:t>
            </a:r>
          </a:p>
          <a:p>
            <a:pPr lvl="0">
              <a:buClr>
                <a:srgbClr val="000000"/>
              </a:buClr>
              <a:buSzPct val="100000"/>
              <a:defRPr/>
            </a:pPr>
            <a:endParaRPr lang="en-US" sz="2000" dirty="0">
              <a:solidFill>
                <a:prstClr val="black"/>
              </a:solidFill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  <a:p>
            <a:pPr lvl="0">
              <a:buClr>
                <a:srgbClr val="000000"/>
              </a:buClr>
              <a:buSzPct val="100000"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Best </a:t>
            </a:r>
            <a:r>
              <a:rPr lang="en-US" sz="2000" dirty="0" err="1">
                <a:solidFill>
                  <a:prstClr val="black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val</a:t>
            </a: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acc = 82% in 30 eps</a:t>
            </a:r>
          </a:p>
          <a:p>
            <a:pPr lvl="0">
              <a:buClr>
                <a:srgbClr val="000000"/>
              </a:buClr>
              <a:buSzPct val="100000"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Train time / epoch = 4 sec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46BBAD-5FFA-AD45-B2F9-4E2674648611}"/>
              </a:ext>
            </a:extLst>
          </p:cNvPr>
          <p:cNvSpPr/>
          <p:nvPr/>
        </p:nvSpPr>
        <p:spPr>
          <a:xfrm>
            <a:off x="2732297" y="3617345"/>
            <a:ext cx="305805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buSzPct val="100000"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Learning rate = 4.3e-3</a:t>
            </a:r>
          </a:p>
          <a:p>
            <a:pPr lvl="0">
              <a:buClr>
                <a:srgbClr val="000000"/>
              </a:buClr>
              <a:buSzPct val="100000"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Exponential Decay = 0.999</a:t>
            </a:r>
          </a:p>
          <a:p>
            <a:pPr lvl="0">
              <a:buClr>
                <a:srgbClr val="000000"/>
              </a:buClr>
              <a:buSzPct val="100000"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Weight decay = 4e-4</a:t>
            </a:r>
          </a:p>
          <a:p>
            <a:pPr lvl="0">
              <a:buClr>
                <a:srgbClr val="000000"/>
              </a:buClr>
              <a:buSzPct val="100000"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Batch size = 501</a:t>
            </a:r>
          </a:p>
          <a:p>
            <a:pPr lvl="0">
              <a:buClr>
                <a:srgbClr val="000000"/>
              </a:buClr>
              <a:buSzPct val="100000"/>
              <a:defRPr/>
            </a:pPr>
            <a:endParaRPr lang="en-US" sz="2000" dirty="0">
              <a:solidFill>
                <a:prstClr val="black"/>
              </a:solidFill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  <a:p>
            <a:pPr lvl="0">
              <a:buClr>
                <a:srgbClr val="000000"/>
              </a:buClr>
              <a:buSzPct val="100000"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Best </a:t>
            </a:r>
            <a:r>
              <a:rPr lang="en-US" sz="2000" dirty="0" err="1">
                <a:solidFill>
                  <a:prstClr val="black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val</a:t>
            </a: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acc = 74% in 30 eps</a:t>
            </a:r>
          </a:p>
          <a:p>
            <a:pPr lvl="0">
              <a:buClr>
                <a:srgbClr val="000000"/>
              </a:buClr>
              <a:buSzPct val="100000"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Train time / epoch = 1 sec</a:t>
            </a:r>
          </a:p>
        </p:txBody>
      </p:sp>
    </p:spTree>
    <p:extLst>
      <p:ext uri="{BB962C8B-B14F-4D97-AF65-F5344CB8AC3E}">
        <p14:creationId xmlns:p14="http://schemas.microsoft.com/office/powerpoint/2010/main" val="3392888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41716B-3532-C843-8277-004152C39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448F1C-A490-A84B-BD03-4CB62CBE5081}"/>
              </a:ext>
            </a:extLst>
          </p:cNvPr>
          <p:cNvSpPr txBox="1"/>
          <p:nvPr/>
        </p:nvSpPr>
        <p:spPr>
          <a:xfrm>
            <a:off x="6090573" y="801866"/>
            <a:ext cx="5296565" cy="5230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i="1" dirty="0">
                <a:solidFill>
                  <a:schemeClr val="accent1"/>
                </a:solidFill>
              </a:rPr>
              <a:t>I plan to graduate in May 2020 and am looking for post-doc openings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i="1" dirty="0">
                <a:solidFill>
                  <a:schemeClr val="accent1"/>
                </a:solidFill>
              </a:rPr>
              <a:t>(primarily on the algorithmic / software side of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820132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BFCB9F-6EE7-254E-BC5E-6C748A11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098" y="1870105"/>
            <a:ext cx="6479825" cy="31177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Pre-Defined Sparsity</a:t>
            </a:r>
            <a:b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Reduce complexity of neural networks with minimal performance degradation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78143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3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65D85-08EB-3A47-8BBE-398A4D7F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161D1C-58BC-0D42-9139-1474CFAD9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4620280" cy="3626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chemeClr val="accent1"/>
                </a:solidFill>
              </a:rPr>
              <a:t>Neural networks (NNs) are key machine learning technologies</a:t>
            </a:r>
          </a:p>
          <a:p>
            <a:pPr marL="0" indent="0">
              <a:buNone/>
            </a:pPr>
            <a:endParaRPr lang="en-US" sz="2400" i="1" dirty="0"/>
          </a:p>
          <a:p>
            <a:pPr marL="577850" indent="-341313">
              <a:buFont typeface="Wingdings" pitchFamily="2" charset="2"/>
              <a:buChar char="Ø"/>
            </a:pPr>
            <a:r>
              <a:rPr lang="en-US" sz="2400" dirty="0"/>
              <a:t>Artificial intelligence</a:t>
            </a:r>
          </a:p>
          <a:p>
            <a:pPr marL="577850" indent="-341313">
              <a:buFont typeface="Wingdings" pitchFamily="2" charset="2"/>
              <a:buChar char="Ø"/>
            </a:pPr>
            <a:r>
              <a:rPr lang="en-US" sz="2400" dirty="0"/>
              <a:t>Self-driving cars</a:t>
            </a:r>
          </a:p>
          <a:p>
            <a:pPr marL="577850" indent="-341313">
              <a:buFont typeface="Wingdings" pitchFamily="2" charset="2"/>
              <a:buChar char="Ø"/>
            </a:pPr>
            <a:r>
              <a:rPr lang="en-US" sz="2400" dirty="0"/>
              <a:t>Speech recognition</a:t>
            </a:r>
          </a:p>
          <a:p>
            <a:pPr marL="577850" indent="-341313">
              <a:buFont typeface="Wingdings" pitchFamily="2" charset="2"/>
              <a:buChar char="Ø"/>
            </a:pPr>
            <a:r>
              <a:rPr lang="en-US" sz="2400" dirty="0"/>
              <a:t>Face ID</a:t>
            </a:r>
          </a:p>
          <a:p>
            <a:pPr marL="577850" indent="-341313">
              <a:buFont typeface="Wingdings" pitchFamily="2" charset="2"/>
              <a:buChar char="Ø"/>
            </a:pPr>
            <a:r>
              <a:rPr lang="en-US" sz="2400" dirty="0"/>
              <a:t>and more smart stuff 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54E431-0508-4649-9905-D2B525EE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23" b="7808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4C6DF6-B64D-864F-97E1-2843510AB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78" r="15826" b="-1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76C18-6DA3-5043-9288-EB6F6059F2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Sourya Dey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EB604-3720-8749-A6F0-F1B61FED4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FC984-8306-1248-8646-A55560121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51F425A-6756-1242-9EBB-644B82B375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194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49BA8C0-2E37-9344-B75C-0D1D20ECEE43}"/>
              </a:ext>
            </a:extLst>
          </p:cNvPr>
          <p:cNvGrpSpPr/>
          <p:nvPr/>
        </p:nvGrpSpPr>
        <p:grpSpPr>
          <a:xfrm>
            <a:off x="712519" y="3895813"/>
            <a:ext cx="3842077" cy="1860007"/>
            <a:chOff x="0" y="209990"/>
            <a:chExt cx="12192000" cy="64380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E838F7-F401-AE49-924A-D3347C778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09990"/>
              <a:ext cx="12192000" cy="643802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E34374-7967-014E-9417-DC468C38FA4A}"/>
                </a:ext>
              </a:extLst>
            </p:cNvPr>
            <p:cNvSpPr/>
            <p:nvPr/>
          </p:nvSpPr>
          <p:spPr>
            <a:xfrm>
              <a:off x="10894741" y="1337083"/>
              <a:ext cx="1297259" cy="3971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AFC453-01E0-3B4F-8EA7-5A1FFD377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883" y="50379"/>
            <a:ext cx="10515600" cy="1325563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856CC-B92A-8F4D-A8C8-F4E587326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7383" y="3860630"/>
            <a:ext cx="4681653" cy="960864"/>
          </a:xfrm>
          <a:ln w="25400"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Training can take weeks on CPU</a:t>
            </a:r>
          </a:p>
          <a:p>
            <a:pPr marL="0" indent="0">
              <a:buNone/>
            </a:pPr>
            <a:r>
              <a:rPr lang="en-US" sz="2400" dirty="0"/>
              <a:t>Cloud GPU resources are expensive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E9E450-04D7-A545-A575-182BDF7F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093" y="4849478"/>
            <a:ext cx="5110976" cy="17069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66C70A-873F-8F42-8330-7E31968E514B}"/>
              </a:ext>
            </a:extLst>
          </p:cNvPr>
          <p:cNvSpPr txBox="1"/>
          <p:nvPr/>
        </p:nvSpPr>
        <p:spPr>
          <a:xfrm>
            <a:off x="59618" y="5845474"/>
            <a:ext cx="5304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Fully connected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(FC)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Multilayer Perceptron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(MLP)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A0785A-48E3-6046-819D-E2B7DF19C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020" y="2040150"/>
            <a:ext cx="10831436" cy="16204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70C108-3ECC-F640-9123-E7EFCB6E07A5}"/>
              </a:ext>
            </a:extLst>
          </p:cNvPr>
          <p:cNvSpPr txBox="1"/>
          <p:nvPr/>
        </p:nvSpPr>
        <p:spPr>
          <a:xfrm>
            <a:off x="11263424" y="2342543"/>
            <a:ext cx="9285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Typical deep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CNN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C0E41F-E03C-024D-B5DD-336CC8D918A6}"/>
              </a:ext>
            </a:extLst>
          </p:cNvPr>
          <p:cNvSpPr/>
          <p:nvPr/>
        </p:nvSpPr>
        <p:spPr>
          <a:xfrm>
            <a:off x="605883" y="1270703"/>
            <a:ext cx="10925427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 neural networks suffer from parameter explosion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4182444-688E-4D4D-B72B-01D2D46F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71E29FE-CF21-6747-A76E-B3AB40257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47BEDF7-3C6B-9248-B383-50E94FAA4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0A70-9F85-814B-B4CE-57F51709136E}" type="slidenum">
              <a:rPr lang="en-US" smtClean="0"/>
              <a:t>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726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1F03D-EB8E-F345-A3C4-90D2C17D9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Complexity Conundrum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F1166D-3352-D540-B12D-8E0974E1A62E}"/>
              </a:ext>
            </a:extLst>
          </p:cNvPr>
          <p:cNvGrpSpPr/>
          <p:nvPr/>
        </p:nvGrpSpPr>
        <p:grpSpPr>
          <a:xfrm>
            <a:off x="5245086" y="2428549"/>
            <a:ext cx="6731028" cy="3189940"/>
            <a:chOff x="1831077" y="3392677"/>
            <a:chExt cx="6731028" cy="31899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400B402-A718-1549-9BA4-582F5F4D2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3805" y="3392677"/>
              <a:ext cx="4178300" cy="31496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77A078-1459-F947-AD3D-96095D8474E4}"/>
                </a:ext>
              </a:extLst>
            </p:cNvPr>
            <p:cNvSpPr txBox="1"/>
            <p:nvPr/>
          </p:nvSpPr>
          <p:spPr>
            <a:xfrm>
              <a:off x="2239264" y="3413556"/>
              <a:ext cx="18128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Feedforward (FF)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3C627C-8019-144A-A440-D514336C415D}"/>
                </a:ext>
              </a:extLst>
            </p:cNvPr>
            <p:cNvSpPr txBox="1"/>
            <p:nvPr/>
          </p:nvSpPr>
          <p:spPr>
            <a:xfrm>
              <a:off x="1831077" y="4656172"/>
              <a:ext cx="26292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Backpropagation (BP)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BE8B806-06D5-6645-A636-09EE65086560}"/>
                </a:ext>
              </a:extLst>
            </p:cNvPr>
            <p:cNvSpPr txBox="1"/>
            <p:nvPr/>
          </p:nvSpPr>
          <p:spPr>
            <a:xfrm>
              <a:off x="1890145" y="5751620"/>
              <a:ext cx="2511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Update parameters (UP)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26CD486-010B-364D-85D6-608BADA7DC07}"/>
              </a:ext>
            </a:extLst>
          </p:cNvPr>
          <p:cNvSpPr txBox="1"/>
          <p:nvPr/>
        </p:nvSpPr>
        <p:spPr>
          <a:xfrm>
            <a:off x="813997" y="2768714"/>
            <a:ext cx="39961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4674C1"/>
                </a:solidFill>
              </a:rPr>
              <a:t>Storage and computational complexity dominated by weights</a:t>
            </a:r>
          </a:p>
          <a:p>
            <a:endParaRPr lang="en-US" sz="2800" i="1" dirty="0">
              <a:solidFill>
                <a:srgbClr val="4674C1"/>
              </a:solidFill>
            </a:endParaRPr>
          </a:p>
          <a:p>
            <a:r>
              <a:rPr lang="en-US" sz="2800" i="1" dirty="0">
                <a:solidFill>
                  <a:srgbClr val="4674C1"/>
                </a:solidFill>
              </a:rPr>
              <a:t>All the weights are used in all 3 operations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D4141C8-5B78-7841-98D9-CF2A47AB4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E2C092E-A5AC-1148-891F-C64756928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8D209B1-7B30-5D41-BE70-5B7C1DC56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51F425A-6756-1242-9EBB-644B82B375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84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479DFEF-2D06-2740-A916-90553CB85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574" y="1601084"/>
            <a:ext cx="6622883" cy="36196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5BF8B-BFF0-AE46-BB48-7B9BBA883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08" y="643467"/>
            <a:ext cx="4387073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cs typeface="Calibri" panose="020F0502020204030204" pitchFamily="34" charset="0"/>
              </a:rPr>
              <a:t>Our Work:</a:t>
            </a:r>
            <a:br>
              <a:rPr lang="en-US" sz="4000" dirty="0">
                <a:solidFill>
                  <a:schemeClr val="bg1"/>
                </a:solidFill>
                <a:cs typeface="Calibri" panose="020F0502020204030204" pitchFamily="34" charset="0"/>
              </a:rPr>
            </a:br>
            <a:r>
              <a:rPr lang="en-US" sz="4000" dirty="0">
                <a:solidFill>
                  <a:schemeClr val="bg1"/>
                </a:solidFill>
                <a:cs typeface="Calibri" panose="020F0502020204030204" pitchFamily="34" charset="0"/>
              </a:rPr>
              <a:t>Pre-defined Sparsity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401F8-4586-8343-AFC2-006B5C9F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09" y="2798911"/>
            <a:ext cx="4387074" cy="15973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Pre-define a sparse connection pattern </a:t>
            </a:r>
            <a:r>
              <a:rPr lang="en-US" sz="2400" b="1" dirty="0">
                <a:solidFill>
                  <a:schemeClr val="bg1"/>
                </a:solidFill>
              </a:rPr>
              <a:t>prior to training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Use this sparse network for both training and inference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28ACA5-D7E0-3948-981D-B308B5C720BC}"/>
              </a:ext>
            </a:extLst>
          </p:cNvPr>
          <p:cNvSpPr txBox="1"/>
          <p:nvPr/>
        </p:nvSpPr>
        <p:spPr>
          <a:xfrm>
            <a:off x="9565086" y="5579186"/>
            <a:ext cx="2205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Overall Density compared to FC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82634E-22D9-F345-87B5-E8B04BB85358}"/>
              </a:ext>
            </a:extLst>
          </p:cNvPr>
          <p:cNvSpPr txBox="1"/>
          <p:nvPr/>
        </p:nvSpPr>
        <p:spPr>
          <a:xfrm>
            <a:off x="9357480" y="565755"/>
            <a:ext cx="287607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Structured Constraints: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Fixed in-, out-degrees for every node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7AC17DCE-CCB5-EF46-A968-928EB0B6195F}"/>
              </a:ext>
            </a:extLst>
          </p:cNvPr>
          <p:cNvSpPr/>
          <p:nvPr/>
        </p:nvSpPr>
        <p:spPr>
          <a:xfrm>
            <a:off x="9004513" y="697118"/>
            <a:ext cx="304800" cy="789709"/>
          </a:xfrm>
          <a:prstGeom prst="rightBrace">
            <a:avLst>
              <a:gd name="adj1" fmla="val 27083"/>
              <a:gd name="adj2" fmla="val 50000"/>
            </a:avLst>
          </a:prstGeom>
          <a:ln w="19050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9B7A8B-CB6D-A24E-BF67-FA88973F5FBC}"/>
              </a:ext>
            </a:extLst>
          </p:cNvPr>
          <p:cNvSpPr/>
          <p:nvPr/>
        </p:nvSpPr>
        <p:spPr>
          <a:xfrm>
            <a:off x="7187561" y="213117"/>
            <a:ext cx="2121752" cy="352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F4BE4E7-449C-954B-9089-1DB89ABCD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401" y="4570007"/>
            <a:ext cx="2386135" cy="6261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44EEE3-DBC8-1F48-9324-B2C214B9E6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6178" y="4543543"/>
            <a:ext cx="2549146" cy="66892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5FF950C-57F6-714E-84D3-98A91F51E2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3069" y="5548712"/>
            <a:ext cx="3409359" cy="76536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22593F2-DA59-0D40-8D90-9D05760C96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0892" y="130159"/>
            <a:ext cx="2121752" cy="1402360"/>
          </a:xfrm>
          <a:prstGeom prst="rect">
            <a:avLst/>
          </a:prstGeom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231066B2-2CC4-CB47-A0D1-6800B0C5D0D0}"/>
              </a:ext>
            </a:extLst>
          </p:cNvPr>
          <p:cNvSpPr/>
          <p:nvPr/>
        </p:nvSpPr>
        <p:spPr>
          <a:xfrm>
            <a:off x="5415525" y="1626842"/>
            <a:ext cx="186786" cy="394796"/>
          </a:xfrm>
          <a:custGeom>
            <a:avLst/>
            <a:gdLst>
              <a:gd name="connsiteX0" fmla="*/ 242047 w 352569"/>
              <a:gd name="connsiteY0" fmla="*/ 0 h 582705"/>
              <a:gd name="connsiteX1" fmla="*/ 340659 w 352569"/>
              <a:gd name="connsiteY1" fmla="*/ 394447 h 582705"/>
              <a:gd name="connsiteX2" fmla="*/ 0 w 352569"/>
              <a:gd name="connsiteY2" fmla="*/ 582705 h 582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569" h="582705">
                <a:moveTo>
                  <a:pt x="242047" y="0"/>
                </a:moveTo>
                <a:cubicBezTo>
                  <a:pt x="311523" y="148665"/>
                  <a:pt x="381000" y="297330"/>
                  <a:pt x="340659" y="394447"/>
                </a:cubicBezTo>
                <a:cubicBezTo>
                  <a:pt x="300318" y="491564"/>
                  <a:pt x="150159" y="537134"/>
                  <a:pt x="0" y="582705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D99D60A8-A361-ED44-8175-DD85A6980F05}"/>
              </a:ext>
            </a:extLst>
          </p:cNvPr>
          <p:cNvSpPr/>
          <p:nvPr/>
        </p:nvSpPr>
        <p:spPr>
          <a:xfrm rot="20726072">
            <a:off x="11276512" y="2231669"/>
            <a:ext cx="279995" cy="540724"/>
          </a:xfrm>
          <a:custGeom>
            <a:avLst/>
            <a:gdLst>
              <a:gd name="connsiteX0" fmla="*/ 260275 w 305099"/>
              <a:gd name="connsiteY0" fmla="*/ 0 h 627530"/>
              <a:gd name="connsiteX1" fmla="*/ 299 w 305099"/>
              <a:gd name="connsiteY1" fmla="*/ 313765 h 627530"/>
              <a:gd name="connsiteX2" fmla="*/ 305099 w 305099"/>
              <a:gd name="connsiteY2" fmla="*/ 627530 h 627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099" h="627530">
                <a:moveTo>
                  <a:pt x="260275" y="0"/>
                </a:moveTo>
                <a:cubicBezTo>
                  <a:pt x="126551" y="104588"/>
                  <a:pt x="-7172" y="209177"/>
                  <a:pt x="299" y="313765"/>
                </a:cubicBezTo>
                <a:cubicBezTo>
                  <a:pt x="7770" y="418353"/>
                  <a:pt x="156434" y="522941"/>
                  <a:pt x="305099" y="62753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15A27FB7-7AE1-9E4E-A1F8-6122F2C3A508}"/>
              </a:ext>
            </a:extLst>
          </p:cNvPr>
          <p:cNvSpPr/>
          <p:nvPr/>
        </p:nvSpPr>
        <p:spPr>
          <a:xfrm>
            <a:off x="8594460" y="2255618"/>
            <a:ext cx="186786" cy="394796"/>
          </a:xfrm>
          <a:custGeom>
            <a:avLst/>
            <a:gdLst>
              <a:gd name="connsiteX0" fmla="*/ 242047 w 352569"/>
              <a:gd name="connsiteY0" fmla="*/ 0 h 582705"/>
              <a:gd name="connsiteX1" fmla="*/ 340659 w 352569"/>
              <a:gd name="connsiteY1" fmla="*/ 394447 h 582705"/>
              <a:gd name="connsiteX2" fmla="*/ 0 w 352569"/>
              <a:gd name="connsiteY2" fmla="*/ 582705 h 582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569" h="582705">
                <a:moveTo>
                  <a:pt x="242047" y="0"/>
                </a:moveTo>
                <a:cubicBezTo>
                  <a:pt x="311523" y="148665"/>
                  <a:pt x="381000" y="297330"/>
                  <a:pt x="340659" y="394447"/>
                </a:cubicBezTo>
                <a:cubicBezTo>
                  <a:pt x="300318" y="491564"/>
                  <a:pt x="150159" y="537134"/>
                  <a:pt x="0" y="582705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55B09471-240F-6C4D-9A9E-96F5D1F4977B}"/>
              </a:ext>
            </a:extLst>
          </p:cNvPr>
          <p:cNvSpPr/>
          <p:nvPr/>
        </p:nvSpPr>
        <p:spPr>
          <a:xfrm rot="20726072">
            <a:off x="8106893" y="2256378"/>
            <a:ext cx="279995" cy="540724"/>
          </a:xfrm>
          <a:custGeom>
            <a:avLst/>
            <a:gdLst>
              <a:gd name="connsiteX0" fmla="*/ 260275 w 305099"/>
              <a:gd name="connsiteY0" fmla="*/ 0 h 627530"/>
              <a:gd name="connsiteX1" fmla="*/ 299 w 305099"/>
              <a:gd name="connsiteY1" fmla="*/ 313765 h 627530"/>
              <a:gd name="connsiteX2" fmla="*/ 305099 w 305099"/>
              <a:gd name="connsiteY2" fmla="*/ 627530 h 627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099" h="627530">
                <a:moveTo>
                  <a:pt x="260275" y="0"/>
                </a:moveTo>
                <a:cubicBezTo>
                  <a:pt x="126551" y="104588"/>
                  <a:pt x="-7172" y="209177"/>
                  <a:pt x="299" y="313765"/>
                </a:cubicBezTo>
                <a:cubicBezTo>
                  <a:pt x="7770" y="418353"/>
                  <a:pt x="156434" y="522941"/>
                  <a:pt x="305099" y="62753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B5B890-52CB-7648-BCD2-732A1501B352}"/>
              </a:ext>
            </a:extLst>
          </p:cNvPr>
          <p:cNvSpPr/>
          <p:nvPr/>
        </p:nvSpPr>
        <p:spPr>
          <a:xfrm>
            <a:off x="7110892" y="565755"/>
            <a:ext cx="1893621" cy="52621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B5FC11-8AFB-0149-80C7-5B7860CE50C5}"/>
              </a:ext>
            </a:extLst>
          </p:cNvPr>
          <p:cNvSpPr/>
          <p:nvPr/>
        </p:nvSpPr>
        <p:spPr>
          <a:xfrm>
            <a:off x="504629" y="4878005"/>
            <a:ext cx="3079354" cy="1421928"/>
          </a:xfrm>
          <a:prstGeom prst="rect">
            <a:avLst/>
          </a:prstGeom>
          <a:ln w="254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Reduced training </a:t>
            </a:r>
            <a:r>
              <a:rPr kumimoji="0" lang="en-US" sz="320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inference complexity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A167E65-F5F4-304B-88FB-187CC5A3AC07}"/>
              </a:ext>
            </a:extLst>
          </p:cNvPr>
          <p:cNvSpPr/>
          <p:nvPr/>
        </p:nvSpPr>
        <p:spPr>
          <a:xfrm>
            <a:off x="7110891" y="1091617"/>
            <a:ext cx="1893621" cy="52621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352C4-93F3-C44E-ADFD-CE4C9DF01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4B25E-AA38-CF41-B7B5-5F5C1700E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0EF34-E99E-0745-8433-5FEE9CFD0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0A70-9F85-814B-B4CE-57F51709136E}" type="slidenum">
              <a:rPr lang="en-US" smtClean="0"/>
              <a:t>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127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24" grpId="0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8" grpId="0" animBg="1"/>
      <p:bldP spid="3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6D69-128F-8C46-B78B-EE8809159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behind pre-defined sparsity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81458DD-92B7-3E4A-9D3C-94C625F65A51}"/>
              </a:ext>
            </a:extLst>
          </p:cNvPr>
          <p:cNvGrpSpPr/>
          <p:nvPr/>
        </p:nvGrpSpPr>
        <p:grpSpPr>
          <a:xfrm>
            <a:off x="0" y="1443789"/>
            <a:ext cx="12191999" cy="4139229"/>
            <a:chOff x="0" y="209990"/>
            <a:chExt cx="12192000" cy="643802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BA4011-304C-DA45-9F10-A66F3AFBF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09990"/>
              <a:ext cx="12192000" cy="64380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99A16BD-62AA-CD43-A7E0-F639749A6DB4}"/>
                </a:ext>
              </a:extLst>
            </p:cNvPr>
            <p:cNvSpPr/>
            <p:nvPr/>
          </p:nvSpPr>
          <p:spPr>
            <a:xfrm>
              <a:off x="10894741" y="1337083"/>
              <a:ext cx="1297259" cy="3971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13A429F-F438-BD4B-81B1-41F5ADCEF8C9}"/>
              </a:ext>
            </a:extLst>
          </p:cNvPr>
          <p:cNvSpPr txBox="1"/>
          <p:nvPr/>
        </p:nvSpPr>
        <p:spPr>
          <a:xfrm>
            <a:off x="793467" y="5784446"/>
            <a:ext cx="1060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4674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a FC network, most weights are very small in magnitude after training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55DFC0-335F-A343-972E-D49711256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62" y="2524877"/>
            <a:ext cx="2063087" cy="17114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0FA3DE-D24E-4D46-94AA-8B01B5B7F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311" y="2520950"/>
            <a:ext cx="2082433" cy="1711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5350F6-3BBE-6745-8FC7-114DECC64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014" y="2520950"/>
            <a:ext cx="2097098" cy="17114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9BDED5-95DB-274E-A532-D2DB6965B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0831" y="2517024"/>
            <a:ext cx="2082433" cy="1711425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A204680-E6B0-6543-92C9-0C2A6EE330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Sourya Dey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5062FD2-E55F-6F47-8454-B1D79D281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University of Southern California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E8EDD09-DD33-9149-9FED-5E59A01E5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1F425A-6756-1242-9EBB-644B82B375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663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6834A266-2C81-6049-B6B9-326105F53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60" y="1583856"/>
            <a:ext cx="5113549" cy="49090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284C26-BC88-6041-8EF6-ADF8D6031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Pre-defined sparsity performance on MLPs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78EDCA0-F464-6A40-8B7A-C2BBA90E7D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Sourya Dey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F2B0A45-DF2A-E44D-8AC5-F5254E775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University of Southern California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DA7EC4A-EE9A-9F41-BD47-3CB65A19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1F425A-6756-1242-9EBB-644B82B375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2851DC-5762-754C-A69E-0EA607698641}"/>
              </a:ext>
            </a:extLst>
          </p:cNvPr>
          <p:cNvSpPr txBox="1"/>
          <p:nvPr/>
        </p:nvSpPr>
        <p:spPr>
          <a:xfrm>
            <a:off x="7502536" y="1752749"/>
            <a:ext cx="36536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4674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Starting with only 20% of parameters reduces test accuracy by just 1%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2EE7EC4-6475-3D4A-8CFF-5211A2EB4919}"/>
              </a:ext>
            </a:extLst>
          </p:cNvPr>
          <p:cNvSpPr/>
          <p:nvPr/>
        </p:nvSpPr>
        <p:spPr>
          <a:xfrm>
            <a:off x="5239125" y="1550664"/>
            <a:ext cx="381590" cy="404170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849EB2-4981-8843-ACDA-339454DF0F94}"/>
              </a:ext>
            </a:extLst>
          </p:cNvPr>
          <p:cNvSpPr/>
          <p:nvPr/>
        </p:nvSpPr>
        <p:spPr>
          <a:xfrm>
            <a:off x="1700654" y="1770790"/>
            <a:ext cx="381590" cy="404170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43183F-B397-DF4E-95C6-2280C4D5BCCA}"/>
              </a:ext>
            </a:extLst>
          </p:cNvPr>
          <p:cNvSpPr txBox="1"/>
          <p:nvPr/>
        </p:nvSpPr>
        <p:spPr>
          <a:xfrm>
            <a:off x="6903005" y="3475546"/>
            <a:ext cx="2909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MNIST handwritten digits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D46853-8974-1142-9CB6-98933C9E46FA}"/>
              </a:ext>
            </a:extLst>
          </p:cNvPr>
          <p:cNvSpPr txBox="1"/>
          <p:nvPr/>
        </p:nvSpPr>
        <p:spPr>
          <a:xfrm>
            <a:off x="6903005" y="4023519"/>
            <a:ext cx="2396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Reuters news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articles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D95EF2A-BC42-C141-84A6-D3838F1601F7}"/>
              </a:ext>
            </a:extLst>
          </p:cNvPr>
          <p:cNvSpPr/>
          <p:nvPr/>
        </p:nvSpPr>
        <p:spPr>
          <a:xfrm>
            <a:off x="5239125" y="3764103"/>
            <a:ext cx="381590" cy="404170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93CEF65-E9B3-5942-9D08-7CD1722C528E}"/>
              </a:ext>
            </a:extLst>
          </p:cNvPr>
          <p:cNvSpPr/>
          <p:nvPr/>
        </p:nvSpPr>
        <p:spPr>
          <a:xfrm>
            <a:off x="1752437" y="4152265"/>
            <a:ext cx="381590" cy="404170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7FF8DF-A24A-EA48-A010-2DFF53E391ED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581909" y="2925280"/>
            <a:ext cx="1321096" cy="75032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FAC223-39EA-E943-9FC6-54BE12B5E4F2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5581909" y="4223574"/>
            <a:ext cx="1321096" cy="44656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EDFE44-CCC0-F94F-B498-22A8D9A7CC9D}"/>
              </a:ext>
            </a:extLst>
          </p:cNvPr>
          <p:cNvSpPr txBox="1"/>
          <p:nvPr/>
        </p:nvSpPr>
        <p:spPr>
          <a:xfrm>
            <a:off x="6903005" y="4609536"/>
            <a:ext cx="1941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TIMIT phonemes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41365E-C851-5042-BAF1-27687E3322A1}"/>
              </a:ext>
            </a:extLst>
          </p:cNvPr>
          <p:cNvSpPr txBox="1"/>
          <p:nvPr/>
        </p:nvSpPr>
        <p:spPr>
          <a:xfrm>
            <a:off x="6903005" y="5195553"/>
            <a:ext cx="15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CIFAR images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41C6C5-F5E6-0D4A-A7DF-59AE34992F0A}"/>
              </a:ext>
            </a:extLst>
          </p:cNvPr>
          <p:cNvSpPr txBox="1"/>
          <p:nvPr/>
        </p:nvSpPr>
        <p:spPr>
          <a:xfrm>
            <a:off x="6903005" y="5779028"/>
            <a:ext cx="1757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Morse symbols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68D1B4-AC1C-1C46-A9AD-8D7B1513E3F5}"/>
              </a:ext>
            </a:extLst>
          </p:cNvPr>
          <p:cNvSpPr txBox="1"/>
          <p:nvPr/>
        </p:nvSpPr>
        <p:spPr>
          <a:xfrm>
            <a:off x="8822444" y="5471251"/>
            <a:ext cx="3264782" cy="830997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S. Dey, 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M.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Chugg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P. A.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Beerel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“Morse Code Datasets for Machine Learning,” in ICCCNT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2018.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Won Best Paper award.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lvl="0">
              <a:defRPr/>
            </a:pPr>
            <a:r>
              <a:rPr lang="en-US" sz="1200" dirty="0">
                <a:hlinkClick r:id="rId4"/>
              </a:rPr>
              <a:t>https://github.com/usc-hal/morse-dataset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6076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8" grpId="0" animBg="1"/>
      <p:bldP spid="20" grpId="0"/>
      <p:bldP spid="21" grpId="0"/>
      <p:bldP spid="22" grpId="0" animBg="1"/>
      <p:bldP spid="23" grpId="0" animBg="1"/>
      <p:bldP spid="26" grpId="0"/>
      <p:bldP spid="27" grpId="0"/>
      <p:bldP spid="29" grpId="0"/>
      <p:bldP spid="3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11.6|17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|11.8|5|6.8|17.3|17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|10.3|1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1434</Words>
  <Application>Microsoft Macintosh PowerPoint</Application>
  <PresentationFormat>Widescreen</PresentationFormat>
  <Paragraphs>281</Paragraphs>
  <Slides>29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Adobe Caslon Pro Bold</vt:lpstr>
      <vt:lpstr>Arial</vt:lpstr>
      <vt:lpstr>Calibri</vt:lpstr>
      <vt:lpstr>Calibri Light</vt:lpstr>
      <vt:lpstr>Cambria Math</vt:lpstr>
      <vt:lpstr>Wingdings</vt:lpstr>
      <vt:lpstr>Office Theme</vt:lpstr>
      <vt:lpstr>1_Office Theme</vt:lpstr>
      <vt:lpstr>3_Office Theme</vt:lpstr>
      <vt:lpstr>2_Office Theme</vt:lpstr>
      <vt:lpstr>5_Office Theme</vt:lpstr>
      <vt:lpstr>Exploring Complexity Reduction in Deep Learning</vt:lpstr>
      <vt:lpstr>Outline</vt:lpstr>
      <vt:lpstr>Pre-Defined Sparsity  Reduce complexity of neural networks with minimal performance degradation</vt:lpstr>
      <vt:lpstr>Overview</vt:lpstr>
      <vt:lpstr>Motivation</vt:lpstr>
      <vt:lpstr>The Complexity Conundrum</vt:lpstr>
      <vt:lpstr>Our Work: Pre-defined Sparsity</vt:lpstr>
      <vt:lpstr>Motivation behind pre-defined sparsity</vt:lpstr>
      <vt:lpstr>Pre-defined sparsity performance on MLPs</vt:lpstr>
      <vt:lpstr>Analysis and Applications  Deep dive into pre-defined sparsity for MLPs and a corresponding hardware architecture for both training and inference</vt:lpstr>
      <vt:lpstr>Designing pre-defined sparse networks</vt:lpstr>
      <vt:lpstr>Individual junction densities</vt:lpstr>
      <vt:lpstr>Individual junction densities</vt:lpstr>
      <vt:lpstr>Dataset redundancy</vt:lpstr>
      <vt:lpstr>Effect of redundancy on sparsity</vt:lpstr>
      <vt:lpstr>‘Large sparse’ vs ‘small dense’ networks</vt:lpstr>
      <vt:lpstr>‘Large sparse’ vs ‘small dense’ networks</vt:lpstr>
      <vt:lpstr>Regularization</vt:lpstr>
      <vt:lpstr>Hardware Architecture</vt:lpstr>
      <vt:lpstr>Degree of parallelism z</vt:lpstr>
      <vt:lpstr>Memory organization and clash freedom</vt:lpstr>
      <vt:lpstr>Parallel and Pipelined processing</vt:lpstr>
      <vt:lpstr>Model Search  Automate the design of CNNs with good performance and low complexity</vt:lpstr>
      <vt:lpstr>Objective</vt:lpstr>
      <vt:lpstr>The optimization problem for f</vt:lpstr>
      <vt:lpstr>Bayesian optimization</vt:lpstr>
      <vt:lpstr>Search framework</vt:lpstr>
      <vt:lpstr>Example results for CIFAR10 w/o augmentation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Complexity Reduction in Deep Learning</dc:title>
  <dc:creator>Sourya Dey</dc:creator>
  <cp:lastModifiedBy>Sourya Dey</cp:lastModifiedBy>
  <cp:revision>15</cp:revision>
  <dcterms:created xsi:type="dcterms:W3CDTF">2019-11-18T02:17:04Z</dcterms:created>
  <dcterms:modified xsi:type="dcterms:W3CDTF">2019-12-30T07:54:35Z</dcterms:modified>
</cp:coreProperties>
</file>